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0" r:id="rId3"/>
    <p:sldId id="258" r:id="rId4"/>
    <p:sldId id="268" r:id="rId5"/>
    <p:sldId id="269" r:id="rId6"/>
    <p:sldId id="277" r:id="rId7"/>
    <p:sldId id="270" r:id="rId8"/>
    <p:sldId id="271" r:id="rId9"/>
    <p:sldId id="272" r:id="rId10"/>
    <p:sldId id="273" r:id="rId11"/>
    <p:sldId id="274" r:id="rId12"/>
    <p:sldId id="275" r:id="rId13"/>
    <p:sldId id="27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E91"/>
    <a:srgbClr val="A2D79D"/>
    <a:srgbClr val="F0A355"/>
    <a:srgbClr val="7DC4E8"/>
    <a:srgbClr val="FDE486"/>
    <a:srgbClr val="ECA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90" d="100"/>
          <a:sy n="90" d="100"/>
        </p:scale>
        <p:origin x="-1308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2AA51A-A830-4787-B06D-862BB5EB6B65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A7086F-EE75-48D5-B2FC-AD9C706071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7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07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939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56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642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811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83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765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724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662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86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917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53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207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322C-BEAB-4B47-8398-760B1FD50C3E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820EF-22CB-4611-B00F-095E969CD3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936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322C-BEAB-4B47-8398-760B1FD50C3E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820EF-22CB-4611-B00F-095E969CD3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738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322C-BEAB-4B47-8398-760B1FD50C3E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820EF-22CB-4611-B00F-095E969CD3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273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322C-BEAB-4B47-8398-760B1FD50C3E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820EF-22CB-4611-B00F-095E969CD3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32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322C-BEAB-4B47-8398-760B1FD50C3E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820EF-22CB-4611-B00F-095E969CD3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213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322C-BEAB-4B47-8398-760B1FD50C3E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820EF-22CB-4611-B00F-095E969CD3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167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322C-BEAB-4B47-8398-760B1FD50C3E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820EF-22CB-4611-B00F-095E969CD3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678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322C-BEAB-4B47-8398-760B1FD50C3E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820EF-22CB-4611-B00F-095E969CD3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885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322C-BEAB-4B47-8398-760B1FD50C3E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820EF-22CB-4611-B00F-095E969CD3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477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322C-BEAB-4B47-8398-760B1FD50C3E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820EF-22CB-4611-B00F-095E969CD3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18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322C-BEAB-4B47-8398-760B1FD50C3E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820EF-22CB-4611-B00F-095E969CD3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082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1322C-BEAB-4B47-8398-760B1FD50C3E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820EF-22CB-4611-B00F-095E969CD3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20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9.jpeg"/><Relationship Id="rId3" Type="http://schemas.openxmlformats.org/officeDocument/2006/relationships/tags" Target="../tags/tag2.xml"/><Relationship Id="rId7" Type="http://schemas.openxmlformats.org/officeDocument/2006/relationships/notesSlide" Target="../notesSlides/notesSlide4.xml"/><Relationship Id="rId12" Type="http://schemas.openxmlformats.org/officeDocument/2006/relationships/image" Target="../media/image7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11" Type="http://schemas.openxmlformats.org/officeDocument/2006/relationships/oleObject" Target="../embeddings/oleObject2.bin"/><Relationship Id="rId5" Type="http://schemas.openxmlformats.org/officeDocument/2006/relationships/tags" Target="../tags/tag4.xml"/><Relationship Id="rId15" Type="http://schemas.openxmlformats.org/officeDocument/2006/relationships/image" Target="../media/image11.jpg"/><Relationship Id="rId10" Type="http://schemas.openxmlformats.org/officeDocument/2006/relationships/image" Target="../media/image8.jpeg"/><Relationship Id="rId4" Type="http://schemas.openxmlformats.org/officeDocument/2006/relationships/tags" Target="../tags/tag3.xml"/><Relationship Id="rId9" Type="http://schemas.openxmlformats.org/officeDocument/2006/relationships/image" Target="../media/image6.png"/><Relationship Id="rId1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g"/><Relationship Id="rId15" Type="http://schemas.openxmlformats.org/officeDocument/2006/relationships/image" Target="../media/image28.png"/><Relationship Id="rId10" Type="http://schemas.openxmlformats.org/officeDocument/2006/relationships/image" Target="../media/image23.jpe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2.jpeg"/><Relationship Id="rId1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3.png"/><Relationship Id="rId18" Type="http://schemas.openxmlformats.org/officeDocument/2006/relationships/image" Target="../media/image38.jpeg"/><Relationship Id="rId3" Type="http://schemas.openxmlformats.org/officeDocument/2006/relationships/tags" Target="../tags/tag8.xml"/><Relationship Id="rId7" Type="http://schemas.openxmlformats.org/officeDocument/2006/relationships/notesSlide" Target="../notesSlides/notesSlide7.xml"/><Relationship Id="rId12" Type="http://schemas.openxmlformats.org/officeDocument/2006/relationships/image" Target="../media/image32.png"/><Relationship Id="rId17" Type="http://schemas.openxmlformats.org/officeDocument/2006/relationships/image" Target="../media/image37.jpeg"/><Relationship Id="rId2" Type="http://schemas.openxmlformats.org/officeDocument/2006/relationships/tags" Target="../tags/tag7.xml"/><Relationship Id="rId16" Type="http://schemas.openxmlformats.org/officeDocument/2006/relationships/image" Target="../media/image36.jpeg"/><Relationship Id="rId20" Type="http://schemas.openxmlformats.org/officeDocument/2006/relationships/image" Target="../media/image40.png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1.jpeg"/><Relationship Id="rId5" Type="http://schemas.openxmlformats.org/officeDocument/2006/relationships/tags" Target="../tags/tag10.xml"/><Relationship Id="rId15" Type="http://schemas.openxmlformats.org/officeDocument/2006/relationships/image" Target="../media/image35.jpeg"/><Relationship Id="rId10" Type="http://schemas.openxmlformats.org/officeDocument/2006/relationships/image" Target="../media/image29.png"/><Relationship Id="rId19" Type="http://schemas.openxmlformats.org/officeDocument/2006/relationships/image" Target="../media/image39.jpeg"/><Relationship Id="rId4" Type="http://schemas.openxmlformats.org/officeDocument/2006/relationships/tags" Target="../tags/tag9.xml"/><Relationship Id="rId9" Type="http://schemas.openxmlformats.org/officeDocument/2006/relationships/oleObject" Target="../embeddings/oleObject3.bin"/><Relationship Id="rId1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7.jpeg"/><Relationship Id="rId3" Type="http://schemas.openxmlformats.org/officeDocument/2006/relationships/tags" Target="../tags/tag13.xml"/><Relationship Id="rId7" Type="http://schemas.openxmlformats.org/officeDocument/2006/relationships/image" Target="../media/image42.jpeg"/><Relationship Id="rId12" Type="http://schemas.openxmlformats.org/officeDocument/2006/relationships/hyperlink" Target="http://www.visness.net/aimages/vjoovolosax/womhair04.jpg" TargetMode="External"/><Relationship Id="rId2" Type="http://schemas.openxmlformats.org/officeDocument/2006/relationships/tags" Target="../tags/tag12.xml"/><Relationship Id="rId16" Type="http://schemas.openxmlformats.org/officeDocument/2006/relationships/image" Target="../media/image50.jpeg"/><Relationship Id="rId1" Type="http://schemas.openxmlformats.org/officeDocument/2006/relationships/tags" Target="../tags/tag11.xml"/><Relationship Id="rId6" Type="http://schemas.openxmlformats.org/officeDocument/2006/relationships/image" Target="../media/image41.jpg"/><Relationship Id="rId11" Type="http://schemas.openxmlformats.org/officeDocument/2006/relationships/image" Target="../media/image46.jpeg"/><Relationship Id="rId5" Type="http://schemas.openxmlformats.org/officeDocument/2006/relationships/notesSlide" Target="../notesSlides/notesSlide8.xml"/><Relationship Id="rId15" Type="http://schemas.openxmlformats.org/officeDocument/2006/relationships/image" Target="../media/image49.jpeg"/><Relationship Id="rId10" Type="http://schemas.openxmlformats.org/officeDocument/2006/relationships/image" Target="../media/image45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4.jpeg"/><Relationship Id="rId14" Type="http://schemas.openxmlformats.org/officeDocument/2006/relationships/image" Target="../media/image4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13" Type="http://schemas.openxmlformats.org/officeDocument/2006/relationships/image" Target="../media/image60.jpe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4.jpeg"/><Relationship Id="rId12" Type="http://schemas.openxmlformats.org/officeDocument/2006/relationships/image" Target="../media/image5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5" Type="http://schemas.openxmlformats.org/officeDocument/2006/relationships/image" Target="../media/image6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Relationship Id="rId14" Type="http://schemas.openxmlformats.org/officeDocument/2006/relationships/image" Target="../media/image6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png"/><Relationship Id="rId7" Type="http://schemas.openxmlformats.org/officeDocument/2006/relationships/image" Target="../media/image7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12" Type="http://schemas.openxmlformats.org/officeDocument/2006/relationships/image" Target="../media/image8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11" Type="http://schemas.openxmlformats.org/officeDocument/2006/relationships/image" Target="../media/image88.jpeg"/><Relationship Id="rId5" Type="http://schemas.openxmlformats.org/officeDocument/2006/relationships/image" Target="../media/image82.jpeg"/><Relationship Id="rId10" Type="http://schemas.openxmlformats.org/officeDocument/2006/relationships/image" Target="../media/image87.jpeg"/><Relationship Id="rId4" Type="http://schemas.openxmlformats.org/officeDocument/2006/relationships/image" Target="../media/image81.jpg"/><Relationship Id="rId9" Type="http://schemas.openxmlformats.org/officeDocument/2006/relationships/image" Target="../media/image8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79583DB-BA3A-3AE7-2738-71CA91931A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833"/>
          <a:stretch/>
        </p:blipFill>
        <p:spPr>
          <a:xfrm>
            <a:off x="1554480" y="392072"/>
            <a:ext cx="7970520" cy="64659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C97913C-9491-8E62-92C4-F17FB2F24AE5}"/>
              </a:ext>
            </a:extLst>
          </p:cNvPr>
          <p:cNvSpPr txBox="1"/>
          <p:nvPr/>
        </p:nvSpPr>
        <p:spPr>
          <a:xfrm>
            <a:off x="5869172" y="871643"/>
            <a:ext cx="52737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4E91"/>
                </a:solidFill>
                <a:latin typeface="Helvetica" pitchFamily="2" charset="0"/>
              </a:rPr>
              <a:t>ДЕЛОВОЙ СТИЛЬ В ОРГАНАХ ИСПОЛНИТЕЛЬНОЙ ВЛАСТИ</a:t>
            </a:r>
            <a:endParaRPr lang="ru-RU" sz="2600" b="1" dirty="0">
              <a:solidFill>
                <a:srgbClr val="004E91"/>
              </a:solidFill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D4A3706-DDDB-FE9D-0B11-D39D9470D5F3}"/>
              </a:ext>
            </a:extLst>
          </p:cNvPr>
          <p:cNvSpPr txBox="1"/>
          <p:nvPr/>
        </p:nvSpPr>
        <p:spPr>
          <a:xfrm>
            <a:off x="5295013" y="5216135"/>
            <a:ext cx="58479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i="1" dirty="0">
                <a:latin typeface="HELVETICANEUECYR-MEDIUMITALIC" panose="02000503040000020004" pitchFamily="2" charset="0"/>
              </a:rPr>
              <a:t>Чем проповедь выслушивать, мне лучше бы взглянуть. </a:t>
            </a:r>
          </a:p>
          <a:p>
            <a:pPr algn="r"/>
            <a:r>
              <a:rPr lang="ru-RU" sz="1600" i="1" dirty="0">
                <a:latin typeface="HELVETICANEUECYR-MEDIUMITALIC" panose="02000503040000020004" pitchFamily="2" charset="0"/>
              </a:rPr>
              <a:t>И лучше проводить меня, чем указать мне путь. </a:t>
            </a:r>
          </a:p>
          <a:p>
            <a:pPr algn="r"/>
            <a:r>
              <a:rPr lang="ru-RU" sz="1600" i="1" dirty="0">
                <a:latin typeface="HELVETICANEUECYR-MEDIUMITALIC" panose="02000503040000020004" pitchFamily="2" charset="0"/>
              </a:rPr>
              <a:t>Глаза умнее слуха и поймут все без труда.</a:t>
            </a:r>
          </a:p>
          <a:p>
            <a:pPr algn="r"/>
            <a:r>
              <a:rPr lang="ru-RU" sz="1600" i="1" dirty="0">
                <a:latin typeface="HELVETICANEUECYR-MEDIUMITALIC" panose="02000503040000020004" pitchFamily="2" charset="0"/>
              </a:rPr>
              <a:t>Слова порой запутаны, пример же никогда.</a:t>
            </a:r>
          </a:p>
        </p:txBody>
      </p:sp>
    </p:spTree>
    <p:extLst>
      <p:ext uri="{BB962C8B-B14F-4D97-AF65-F5344CB8AC3E}">
        <p14:creationId xmlns:p14="http://schemas.microsoft.com/office/powerpoint/2010/main" val="62898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5488" r="23397" b="6738"/>
          <a:stretch/>
        </p:blipFill>
        <p:spPr>
          <a:xfrm flipH="1">
            <a:off x="-1" y="1926771"/>
            <a:ext cx="6457883" cy="4931229"/>
          </a:xfrm>
          <a:prstGeom prst="rect">
            <a:avLst/>
          </a:prstGeom>
          <a:effectLst>
            <a:softEdge rad="635000"/>
          </a:effectLst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1910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323"/>
          <p:cNvSpPr/>
          <p:nvPr/>
        </p:nvSpPr>
        <p:spPr>
          <a:xfrm>
            <a:off x="6191973" y="2147867"/>
            <a:ext cx="49623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Это жизненно эффективный образ, который существует во внутреннем мире и дает позитивные результаты в реальной жизни человека, который всегда на виду, и его внешний вид неотъемлемая часть имиджа.</a:t>
            </a:r>
          </a:p>
        </p:txBody>
      </p:sp>
      <p:sp>
        <p:nvSpPr>
          <p:cNvPr id="7" name="矩形 323"/>
          <p:cNvSpPr/>
          <p:nvPr/>
        </p:nvSpPr>
        <p:spPr>
          <a:xfrm>
            <a:off x="6191973" y="3773128"/>
            <a:ext cx="49623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Быть естественным – это одно из главных условий делового человека. </a:t>
            </a:r>
            <a:endParaRPr lang="ru-RU" altLang="zh-CN" sz="1400" dirty="0" smtClean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Жесты и движения являются частью имиджа.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Манера держаться – это такой же способ проявлять уважение к окружающим людям, как опрятная одежда, вежливое обращение </a:t>
            </a:r>
            <a:b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</a:b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в разговоре, тактичность.</a:t>
            </a:r>
          </a:p>
        </p:txBody>
      </p:sp>
      <p:cxnSp>
        <p:nvCxnSpPr>
          <p:cNvPr id="8" name="直接连接符 324"/>
          <p:cNvCxnSpPr/>
          <p:nvPr/>
        </p:nvCxnSpPr>
        <p:spPr>
          <a:xfrm flipH="1" flipV="1">
            <a:off x="6086475" y="1982188"/>
            <a:ext cx="13335" cy="4122421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558" y="267848"/>
            <a:ext cx="8083686" cy="286627"/>
          </a:xfrm>
        </p:spPr>
        <p:txBody>
          <a:bodyPr>
            <a:noAutofit/>
          </a:bodyPr>
          <a:lstStyle/>
          <a:p>
            <a:r>
              <a:rPr lang="ru-RU" sz="2400" dirty="0">
                <a:latin typeface="Helvetica" pitchFamily="2" charset="0"/>
              </a:rPr>
              <a:t>ИМИДЖ</a:t>
            </a:r>
          </a:p>
        </p:txBody>
      </p:sp>
    </p:spTree>
    <p:extLst>
      <p:ext uri="{BB962C8B-B14F-4D97-AF65-F5344CB8AC3E}">
        <p14:creationId xmlns:p14="http://schemas.microsoft.com/office/powerpoint/2010/main" val="405540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558" y="267848"/>
            <a:ext cx="8083686" cy="286627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Helvetica" pitchFamily="2" charset="0"/>
              </a:rPr>
              <a:t>Деловой </a:t>
            </a:r>
            <a:r>
              <a:rPr lang="ru-RU" sz="2400" dirty="0">
                <a:latin typeface="Helvetica" pitchFamily="2" charset="0"/>
              </a:rPr>
              <a:t>стиль. </a:t>
            </a:r>
            <a:r>
              <a:rPr lang="ru-RU" sz="2400" dirty="0" smtClean="0">
                <a:latin typeface="Helvetica" pitchFamily="2" charset="0"/>
              </a:rPr>
              <a:t>Костюм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1910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323"/>
          <p:cNvSpPr/>
          <p:nvPr/>
        </p:nvSpPr>
        <p:spPr>
          <a:xfrm>
            <a:off x="1829210" y="2318232"/>
            <a:ext cx="428396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Внешний вид должен отличаться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элегантностью,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аккуратностью,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чистотой и опрятностью,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внушать уважение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и вызывать доверие.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Одежда должна быть удобной 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но не противоречить общепринятым нормам приличия.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Идеальным стилем одежды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является деловой стиль,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который подчеркивает профессиональные, личные качества и официальность </a:t>
            </a:r>
          </a:p>
        </p:txBody>
      </p:sp>
      <p:sp>
        <p:nvSpPr>
          <p:cNvPr id="79" name="Text Box 11"/>
          <p:cNvSpPr txBox="1">
            <a:spLocks noChangeArrowheads="1"/>
          </p:cNvSpPr>
          <p:nvPr/>
        </p:nvSpPr>
        <p:spPr bwMode="auto">
          <a:xfrm>
            <a:off x="6151954" y="1242402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Деловой стиль 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80" name="矩形 323"/>
          <p:cNvSpPr/>
          <p:nvPr/>
        </p:nvSpPr>
        <p:spPr>
          <a:xfrm>
            <a:off x="6153345" y="1720094"/>
            <a:ext cx="43201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Деловой </a:t>
            </a: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стиль базируется на международном стандарте, в котором ценятся сдержанность, высокое качество одежды, отсутствие ярких, приковывающих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внимание аксессуаров. Центральным элементом выступает костюм</a:t>
            </a:r>
          </a:p>
        </p:txBody>
      </p:sp>
      <p:cxnSp>
        <p:nvCxnSpPr>
          <p:cNvPr id="81" name="直接连接符 324"/>
          <p:cNvCxnSpPr/>
          <p:nvPr/>
        </p:nvCxnSpPr>
        <p:spPr>
          <a:xfrm>
            <a:off x="6113178" y="1685641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Рисунок 8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635" y="3019429"/>
            <a:ext cx="2883828" cy="1578215"/>
          </a:xfrm>
          <a:prstGeom prst="rect">
            <a:avLst/>
          </a:prstGeom>
        </p:spPr>
      </p:pic>
      <p:pic>
        <p:nvPicPr>
          <p:cNvPr id="87" name="Рисунок 8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089" y="4823313"/>
            <a:ext cx="2220486" cy="1614066"/>
          </a:xfrm>
          <a:prstGeom prst="rect">
            <a:avLst/>
          </a:prstGeom>
        </p:spPr>
      </p:pic>
      <p:cxnSp>
        <p:nvCxnSpPr>
          <p:cNvPr id="94" name="直接连接符 324"/>
          <p:cNvCxnSpPr/>
          <p:nvPr/>
        </p:nvCxnSpPr>
        <p:spPr>
          <a:xfrm flipH="1" flipV="1">
            <a:off x="1764550" y="2241879"/>
            <a:ext cx="11720" cy="2581434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Рисунок 9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0779" y="3808536"/>
            <a:ext cx="2369152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0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558" y="267848"/>
            <a:ext cx="8083686" cy="286627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Helvetica" pitchFamily="2" charset="0"/>
              </a:rPr>
              <a:t>Деловой </a:t>
            </a:r>
            <a:r>
              <a:rPr lang="ru-RU" sz="2400" dirty="0">
                <a:latin typeface="Helvetica" pitchFamily="2" charset="0"/>
              </a:rPr>
              <a:t>стиль. </a:t>
            </a:r>
            <a:r>
              <a:rPr lang="ru-RU" sz="2400" dirty="0" smtClean="0">
                <a:latin typeface="Helvetica" pitchFamily="2" charset="0"/>
              </a:rPr>
              <a:t>Костюм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1910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825558" y="1260857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Цвет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" name="矩形 323"/>
          <p:cNvSpPr/>
          <p:nvPr/>
        </p:nvSpPr>
        <p:spPr>
          <a:xfrm>
            <a:off x="1770652" y="1738549"/>
            <a:ext cx="391304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Черный, серый, синий, коричневый.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Летом можно носить костюмы белого, бежевого, оливкового, карамельного цветов.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В одном образе не желательно использовать больше трех </a:t>
            </a:r>
            <a:r>
              <a:rPr lang="ru-RU" altLang="zh-CN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цветов. </a:t>
            </a: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cxnSp>
        <p:nvCxnSpPr>
          <p:cNvPr id="8" name="直接连接符 324"/>
          <p:cNvCxnSpPr/>
          <p:nvPr/>
        </p:nvCxnSpPr>
        <p:spPr>
          <a:xfrm>
            <a:off x="1786782" y="1704096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786782" y="3140661"/>
            <a:ext cx="27446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Рисунок </a:t>
            </a:r>
          </a:p>
          <a:p>
            <a:pPr algn="just" eaLnBrk="1" hangingPunct="1"/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0" name="矩形 323"/>
          <p:cNvSpPr/>
          <p:nvPr/>
        </p:nvSpPr>
        <p:spPr>
          <a:xfrm>
            <a:off x="1770655" y="3575690"/>
            <a:ext cx="36458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Однотонный, либо в клетку, или вертикальную полоску. Допускается неброский мелкий рисунок на </a:t>
            </a:r>
            <a:r>
              <a:rPr lang="ru-RU" altLang="zh-CN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ткани.</a:t>
            </a: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cxnSp>
        <p:nvCxnSpPr>
          <p:cNvPr id="11" name="直接连接符 324"/>
          <p:cNvCxnSpPr/>
          <p:nvPr/>
        </p:nvCxnSpPr>
        <p:spPr>
          <a:xfrm>
            <a:off x="1825558" y="3541237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786782" y="4328950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Ткань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3" name="矩形 323"/>
          <p:cNvSpPr/>
          <p:nvPr/>
        </p:nvSpPr>
        <p:spPr>
          <a:xfrm>
            <a:off x="1770653" y="4788926"/>
            <a:ext cx="36458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Немнущаяся, хорошо держащая форму, лучше из натуральных материалов, не </a:t>
            </a:r>
            <a:r>
              <a:rPr lang="ru-RU" altLang="zh-CN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прозрачная.</a:t>
            </a: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cxnSp>
        <p:nvCxnSpPr>
          <p:cNvPr id="14" name="直接连接符 324"/>
          <p:cNvCxnSpPr/>
          <p:nvPr/>
        </p:nvCxnSpPr>
        <p:spPr>
          <a:xfrm>
            <a:off x="1825558" y="4717884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1786781" y="5574451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Крой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6" name="矩形 323"/>
          <p:cNvSpPr/>
          <p:nvPr/>
        </p:nvSpPr>
        <p:spPr>
          <a:xfrm>
            <a:off x="1770652" y="6056382"/>
            <a:ext cx="36458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Полуприлегающий, </a:t>
            </a:r>
            <a:r>
              <a:rPr lang="ru-RU" altLang="zh-CN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классический. </a:t>
            </a: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cxnSp>
        <p:nvCxnSpPr>
          <p:cNvPr id="17" name="直接连接符 324"/>
          <p:cNvCxnSpPr/>
          <p:nvPr/>
        </p:nvCxnSpPr>
        <p:spPr>
          <a:xfrm>
            <a:off x="1825558" y="5943783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324"/>
          <p:cNvCxnSpPr/>
          <p:nvPr/>
        </p:nvCxnSpPr>
        <p:spPr>
          <a:xfrm flipH="1" flipV="1">
            <a:off x="6083629" y="792083"/>
            <a:ext cx="12371" cy="5418187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Object 13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58440070"/>
              </p:ext>
            </p:extLst>
          </p:nvPr>
        </p:nvGraphicFramePr>
        <p:xfrm>
          <a:off x="8820540" y="1704096"/>
          <a:ext cx="1180851" cy="28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8" name="Фотография Photo Editor" r:id="rId8" imgW="1867161" imgH="4552381" progId="MSPhotoEd.3">
                  <p:embed/>
                </p:oleObj>
              </mc:Choice>
              <mc:Fallback>
                <p:oleObj name="Фотография Photo Editor" r:id="rId8" imgW="1867161" imgH="4552381" progId="MSPhotoEd.3">
                  <p:embed/>
                  <p:pic>
                    <p:nvPicPr>
                      <p:cNvPr id="66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0540" y="1704096"/>
                        <a:ext cx="1180851" cy="288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7" name="Picture 1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10097962" y="1704096"/>
            <a:ext cx="89801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8" name="Object 15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76557077"/>
              </p:ext>
            </p:extLst>
          </p:nvPr>
        </p:nvGraphicFramePr>
        <p:xfrm>
          <a:off x="7861243" y="1704096"/>
          <a:ext cx="862726" cy="28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9" name="Фотография Photo Editor" r:id="rId11" imgW="1333333" imgH="4447619" progId="MSPhotoEd.3">
                  <p:embed/>
                </p:oleObj>
              </mc:Choice>
              <mc:Fallback>
                <p:oleObj name="Фотография Photo Editor" r:id="rId11" imgW="1333333" imgH="4447619" progId="MSPhotoEd.3">
                  <p:embed/>
                  <p:pic>
                    <p:nvPicPr>
                      <p:cNvPr id="68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1243" y="1704096"/>
                        <a:ext cx="862726" cy="288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9" name="Picture 1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6289633" y="1704096"/>
            <a:ext cx="1397428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Рисунок 69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7" r="19924"/>
          <a:stretch/>
        </p:blipFill>
        <p:spPr>
          <a:xfrm>
            <a:off x="11092543" y="1704096"/>
            <a:ext cx="952500" cy="2880000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6" r="28625"/>
          <a:stretch/>
        </p:blipFill>
        <p:spPr>
          <a:xfrm>
            <a:off x="241543" y="1798371"/>
            <a:ext cx="136265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2" name="Text Box 11"/>
          <p:cNvSpPr txBox="1">
            <a:spLocks noChangeArrowheads="1"/>
          </p:cNvSpPr>
          <p:nvPr/>
        </p:nvSpPr>
        <p:spPr bwMode="auto">
          <a:xfrm>
            <a:off x="8253838" y="1014152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 </a:t>
            </a:r>
            <a:r>
              <a:rPr lang="ru-RU" altLang="zh-CN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рекомендовано!</a:t>
            </a:r>
            <a:endParaRPr lang="ru-RU" altLang="zh-CN" dirty="0">
              <a:solidFill>
                <a:srgbClr val="C00000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3" name="Text Box 11"/>
          <p:cNvSpPr txBox="1">
            <a:spLocks noChangeArrowheads="1"/>
          </p:cNvSpPr>
          <p:nvPr/>
        </p:nvSpPr>
        <p:spPr bwMode="auto">
          <a:xfrm>
            <a:off x="6465442" y="4855988"/>
            <a:ext cx="10037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Яркий рисунок, </a:t>
            </a:r>
          </a:p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сильное облегание</a:t>
            </a:r>
          </a:p>
        </p:txBody>
      </p:sp>
      <p:sp>
        <p:nvSpPr>
          <p:cNvPr id="74" name="Text Box 11"/>
          <p:cNvSpPr txBox="1">
            <a:spLocks noChangeArrowheads="1"/>
          </p:cNvSpPr>
          <p:nvPr/>
        </p:nvSpPr>
        <p:spPr bwMode="auto">
          <a:xfrm>
            <a:off x="8876555" y="4855988"/>
            <a:ext cx="10037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Кожаный жакет</a:t>
            </a:r>
          </a:p>
        </p:txBody>
      </p:sp>
      <p:sp>
        <p:nvSpPr>
          <p:cNvPr id="75" name="Text Box 11"/>
          <p:cNvSpPr txBox="1">
            <a:spLocks noChangeArrowheads="1"/>
          </p:cNvSpPr>
          <p:nvPr/>
        </p:nvSpPr>
        <p:spPr bwMode="auto">
          <a:xfrm>
            <a:off x="10043047" y="4855987"/>
            <a:ext cx="10037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Яркий цвет, плотные колготы</a:t>
            </a:r>
          </a:p>
        </p:txBody>
      </p:sp>
      <p:sp>
        <p:nvSpPr>
          <p:cNvPr id="76" name="Text Box 11"/>
          <p:cNvSpPr txBox="1">
            <a:spLocks noChangeArrowheads="1"/>
          </p:cNvSpPr>
          <p:nvPr/>
        </p:nvSpPr>
        <p:spPr bwMode="auto">
          <a:xfrm>
            <a:off x="11119757" y="4855987"/>
            <a:ext cx="10037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Костюм </a:t>
            </a:r>
          </a:p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с шортами</a:t>
            </a: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7751940" y="4855988"/>
            <a:ext cx="100379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Ткань</a:t>
            </a:r>
            <a:b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</a:br>
            <a: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с </a:t>
            </a:r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блеском, юбка выше колена, </a:t>
            </a:r>
            <a: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больше</a:t>
            </a:r>
            <a:b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</a:br>
            <a: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на </a:t>
            </a:r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ладонь</a:t>
            </a:r>
          </a:p>
        </p:txBody>
      </p:sp>
    </p:spTree>
    <p:extLst>
      <p:ext uri="{BB962C8B-B14F-4D97-AF65-F5344CB8AC3E}">
        <p14:creationId xmlns:p14="http://schemas.microsoft.com/office/powerpoint/2010/main" val="369739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558" y="267848"/>
            <a:ext cx="8083686" cy="286627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Helvetica" pitchFamily="2" charset="0"/>
              </a:rPr>
              <a:t>Деловой </a:t>
            </a:r>
            <a:r>
              <a:rPr lang="ru-RU" sz="2400" dirty="0">
                <a:latin typeface="Helvetica" pitchFamily="2" charset="0"/>
              </a:rPr>
              <a:t>стиль. Блуза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1910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079269" y="1260857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Цвет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" name="矩形 323"/>
          <p:cNvSpPr/>
          <p:nvPr/>
        </p:nvSpPr>
        <p:spPr>
          <a:xfrm>
            <a:off x="2035630" y="1738549"/>
            <a:ext cx="369092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Белый, голубой, розовый – все пастельные,  темно-синий, </a:t>
            </a:r>
            <a:r>
              <a:rPr lang="ru-RU" altLang="zh-CN" sz="1400" dirty="0" err="1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баклажановый</a:t>
            </a: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, </a:t>
            </a:r>
            <a:r>
              <a:rPr lang="ru-RU" altLang="zh-CN" sz="1400" dirty="0" err="1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бургунди</a:t>
            </a: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, коричневый, бежевый, </a:t>
            </a:r>
            <a:r>
              <a:rPr lang="ru-RU" altLang="zh-CN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оливковый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cxnSp>
        <p:nvCxnSpPr>
          <p:cNvPr id="8" name="直接连接符 324"/>
          <p:cNvCxnSpPr/>
          <p:nvPr/>
        </p:nvCxnSpPr>
        <p:spPr>
          <a:xfrm>
            <a:off x="2040493" y="1704096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2022855" y="2760292"/>
            <a:ext cx="27446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Рисунок </a:t>
            </a:r>
          </a:p>
          <a:p>
            <a:pPr algn="just" eaLnBrk="1" hangingPunct="1"/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0" name="矩形 323"/>
          <p:cNvSpPr/>
          <p:nvPr/>
        </p:nvSpPr>
        <p:spPr>
          <a:xfrm>
            <a:off x="2049250" y="3102543"/>
            <a:ext cx="363852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Клетка, полоска, пейс-</a:t>
            </a:r>
            <a:r>
              <a:rPr lang="ru-RU" altLang="zh-CN" sz="1400" dirty="0" err="1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лейз</a:t>
            </a: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 (турецкий огурец), мелкий геометрический</a:t>
            </a:r>
            <a:b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</a:b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рисунок, без </a:t>
            </a:r>
            <a:r>
              <a:rPr lang="ru-RU" altLang="zh-CN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рисунка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 smtClean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cxnSp>
        <p:nvCxnSpPr>
          <p:cNvPr id="11" name="直接连接符 324"/>
          <p:cNvCxnSpPr/>
          <p:nvPr/>
        </p:nvCxnSpPr>
        <p:spPr>
          <a:xfrm>
            <a:off x="2049251" y="3048785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2056274" y="3879926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Ткань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3" name="矩形 323"/>
          <p:cNvSpPr/>
          <p:nvPr/>
        </p:nvSpPr>
        <p:spPr>
          <a:xfrm>
            <a:off x="2049251" y="4304567"/>
            <a:ext cx="3679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Клетка, полоска, пейс-</a:t>
            </a:r>
            <a:r>
              <a:rPr lang="ru-RU" altLang="zh-CN" sz="1400" dirty="0" err="1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лейз</a:t>
            </a: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 (турецкий огурец), мелкий геометрический</a:t>
            </a:r>
            <a:b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</a:b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рисунок, без </a:t>
            </a:r>
            <a:r>
              <a:rPr lang="ru-RU" altLang="zh-CN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рисунка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cxnSp>
        <p:nvCxnSpPr>
          <p:cNvPr id="14" name="直接连接符 324"/>
          <p:cNvCxnSpPr/>
          <p:nvPr/>
        </p:nvCxnSpPr>
        <p:spPr>
          <a:xfrm>
            <a:off x="2049250" y="4216349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079269" y="5166485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Крой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6" name="矩形 323"/>
          <p:cNvSpPr/>
          <p:nvPr/>
        </p:nvSpPr>
        <p:spPr>
          <a:xfrm>
            <a:off x="2080661" y="5582452"/>
            <a:ext cx="36458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Полуприлегающий, классический,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минимум отделки и декора </a:t>
            </a:r>
            <a:r>
              <a:rPr lang="ru-RU" altLang="zh-CN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. </a:t>
            </a: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cxnSp>
        <p:nvCxnSpPr>
          <p:cNvPr id="17" name="直接连接符 324"/>
          <p:cNvCxnSpPr/>
          <p:nvPr/>
        </p:nvCxnSpPr>
        <p:spPr>
          <a:xfrm>
            <a:off x="2035630" y="5486574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324"/>
          <p:cNvCxnSpPr/>
          <p:nvPr/>
        </p:nvCxnSpPr>
        <p:spPr>
          <a:xfrm flipV="1">
            <a:off x="6096000" y="757630"/>
            <a:ext cx="0" cy="552887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 Box 11"/>
          <p:cNvSpPr txBox="1">
            <a:spLocks noChangeArrowheads="1"/>
          </p:cNvSpPr>
          <p:nvPr/>
        </p:nvSpPr>
        <p:spPr bwMode="auto">
          <a:xfrm>
            <a:off x="8228803" y="979499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 </a:t>
            </a:r>
            <a:r>
              <a:rPr lang="ru-RU" altLang="zh-CN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рекомендовано!</a:t>
            </a:r>
            <a:endParaRPr lang="ru-RU" altLang="zh-CN" dirty="0">
              <a:solidFill>
                <a:srgbClr val="C00000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3" name="Text Box 11"/>
          <p:cNvSpPr txBox="1">
            <a:spLocks noChangeArrowheads="1"/>
          </p:cNvSpPr>
          <p:nvPr/>
        </p:nvSpPr>
        <p:spPr bwMode="auto">
          <a:xfrm>
            <a:off x="6114383" y="4292421"/>
            <a:ext cx="12061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Прозрачные </a:t>
            </a:r>
          </a:p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блузы</a:t>
            </a:r>
          </a:p>
        </p:txBody>
      </p:sp>
      <p:sp>
        <p:nvSpPr>
          <p:cNvPr id="74" name="Text Box 11"/>
          <p:cNvSpPr txBox="1">
            <a:spLocks noChangeArrowheads="1"/>
          </p:cNvSpPr>
          <p:nvPr/>
        </p:nvSpPr>
        <p:spPr bwMode="auto">
          <a:xfrm>
            <a:off x="8545070" y="4292421"/>
            <a:ext cx="12061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Укороченный </a:t>
            </a:r>
          </a:p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топ</a:t>
            </a:r>
          </a:p>
        </p:txBody>
      </p:sp>
      <p:sp>
        <p:nvSpPr>
          <p:cNvPr id="75" name="Text Box 11"/>
          <p:cNvSpPr txBox="1">
            <a:spLocks noChangeArrowheads="1"/>
          </p:cNvSpPr>
          <p:nvPr/>
        </p:nvSpPr>
        <p:spPr bwMode="auto">
          <a:xfrm>
            <a:off x="9816539" y="4283519"/>
            <a:ext cx="12061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Стразы, </a:t>
            </a:r>
          </a:p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бисер, </a:t>
            </a:r>
          </a:p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яркий декор</a:t>
            </a:r>
          </a:p>
        </p:txBody>
      </p:sp>
      <p:sp>
        <p:nvSpPr>
          <p:cNvPr id="76" name="Text Box 11"/>
          <p:cNvSpPr txBox="1">
            <a:spLocks noChangeArrowheads="1"/>
          </p:cNvSpPr>
          <p:nvPr/>
        </p:nvSpPr>
        <p:spPr bwMode="auto">
          <a:xfrm>
            <a:off x="10985830" y="4286245"/>
            <a:ext cx="120617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Глубокий вырез, </a:t>
            </a:r>
          </a:p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топы </a:t>
            </a:r>
          </a:p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на бретельках, оголенные плечи</a:t>
            </a: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7342569" y="4304567"/>
            <a:ext cx="12061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Яркие цвета,</a:t>
            </a:r>
          </a:p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рюши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/>
          <a:srcRect l="16458" r="10279"/>
          <a:stretch/>
        </p:blipFill>
        <p:spPr>
          <a:xfrm>
            <a:off x="225996" y="1968785"/>
            <a:ext cx="1489288" cy="280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9" r="16215"/>
          <a:stretch/>
        </p:blipFill>
        <p:spPr>
          <a:xfrm>
            <a:off x="8504128" y="1946264"/>
            <a:ext cx="1198419" cy="216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555" y="1946264"/>
            <a:ext cx="1196929" cy="216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9"/>
          <a:stretch/>
        </p:blipFill>
        <p:spPr>
          <a:xfrm>
            <a:off x="11053976" y="1946264"/>
            <a:ext cx="1025811" cy="216000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0" r="10080"/>
          <a:stretch/>
        </p:blipFill>
        <p:spPr>
          <a:xfrm>
            <a:off x="6218360" y="1968785"/>
            <a:ext cx="1052947" cy="2160000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3" r="5025"/>
          <a:stretch/>
        </p:blipFill>
        <p:spPr>
          <a:xfrm>
            <a:off x="7357693" y="1946264"/>
            <a:ext cx="1170709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07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558" y="267848"/>
            <a:ext cx="8083686" cy="286627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Helvetica" pitchFamily="2" charset="0"/>
              </a:rPr>
              <a:t>Деловой </a:t>
            </a:r>
            <a:r>
              <a:rPr lang="ru-RU" sz="2400" dirty="0">
                <a:latin typeface="Helvetica" pitchFamily="2" charset="0"/>
              </a:rPr>
              <a:t>стиль. </a:t>
            </a:r>
            <a:r>
              <a:rPr lang="ru-RU" sz="2400" dirty="0" smtClean="0">
                <a:latin typeface="Helvetica" pitchFamily="2" charset="0"/>
              </a:rPr>
              <a:t>Обувь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1910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825558" y="1464057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Цвет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" name="矩形 323"/>
          <p:cNvSpPr/>
          <p:nvPr/>
        </p:nvSpPr>
        <p:spPr>
          <a:xfrm>
            <a:off x="1781919" y="1941749"/>
            <a:ext cx="369092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Черный, темно-синий, темно-коричневый, коричневый, бордовый, бежевый (для лета), возможно сочетание 2-х неконтрастных цветов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cxnSp>
        <p:nvCxnSpPr>
          <p:cNvPr id="8" name="直接连接符 324"/>
          <p:cNvCxnSpPr/>
          <p:nvPr/>
        </p:nvCxnSpPr>
        <p:spPr>
          <a:xfrm>
            <a:off x="1786782" y="1907296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781002" y="3013021"/>
            <a:ext cx="27446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 smtClean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Материал </a:t>
            </a:r>
            <a:endParaRPr lang="ru-RU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  <a:p>
            <a:pPr algn="just" eaLnBrk="1" hangingPunct="1"/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0" name="矩形 323"/>
          <p:cNvSpPr/>
          <p:nvPr/>
        </p:nvSpPr>
        <p:spPr>
          <a:xfrm>
            <a:off x="1792316" y="3434141"/>
            <a:ext cx="363852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Гладкая кожа, незаметная выделка, </a:t>
            </a:r>
            <a:r>
              <a:rPr lang="ru-RU" altLang="zh-CN" sz="1400" dirty="0" err="1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двухфактурная</a:t>
            </a: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 </a:t>
            </a:r>
            <a:r>
              <a:rPr lang="ru-RU" altLang="zh-CN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кожа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cxnSp>
        <p:nvCxnSpPr>
          <p:cNvPr id="11" name="直接连接符 324"/>
          <p:cNvCxnSpPr/>
          <p:nvPr/>
        </p:nvCxnSpPr>
        <p:spPr>
          <a:xfrm>
            <a:off x="1781919" y="3417085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802563" y="4083126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 smtClean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Форма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3" name="矩形 323"/>
          <p:cNvSpPr/>
          <p:nvPr/>
        </p:nvSpPr>
        <p:spPr>
          <a:xfrm>
            <a:off x="1793594" y="4503466"/>
            <a:ext cx="3679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Классическая форма обуви, устойчивый </a:t>
            </a:r>
            <a:r>
              <a:rPr lang="ru-RU" altLang="zh-CN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каблук</a:t>
            </a: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cxnSp>
        <p:nvCxnSpPr>
          <p:cNvPr id="14" name="直接连接符 324"/>
          <p:cNvCxnSpPr/>
          <p:nvPr/>
        </p:nvCxnSpPr>
        <p:spPr>
          <a:xfrm>
            <a:off x="1795539" y="4419549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324"/>
          <p:cNvCxnSpPr/>
          <p:nvPr/>
        </p:nvCxnSpPr>
        <p:spPr>
          <a:xfrm flipV="1">
            <a:off x="6096000" y="757630"/>
            <a:ext cx="0" cy="552887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 Box 11"/>
          <p:cNvSpPr txBox="1">
            <a:spLocks noChangeArrowheads="1"/>
          </p:cNvSpPr>
          <p:nvPr/>
        </p:nvSpPr>
        <p:spPr bwMode="auto">
          <a:xfrm>
            <a:off x="8228803" y="979499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 </a:t>
            </a:r>
            <a:r>
              <a:rPr lang="ru-RU" altLang="zh-CN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рекомендовано!</a:t>
            </a:r>
            <a:endParaRPr lang="ru-RU" altLang="zh-CN" dirty="0">
              <a:solidFill>
                <a:srgbClr val="C00000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3" name="Text Box 11"/>
          <p:cNvSpPr txBox="1">
            <a:spLocks noChangeArrowheads="1"/>
          </p:cNvSpPr>
          <p:nvPr/>
        </p:nvSpPr>
        <p:spPr bwMode="auto">
          <a:xfrm>
            <a:off x="6188852" y="3762940"/>
            <a:ext cx="12061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Излишний декор </a:t>
            </a:r>
          </a:p>
        </p:txBody>
      </p:sp>
      <p:sp>
        <p:nvSpPr>
          <p:cNvPr id="74" name="Text Box 11"/>
          <p:cNvSpPr txBox="1">
            <a:spLocks noChangeArrowheads="1"/>
          </p:cNvSpPr>
          <p:nvPr/>
        </p:nvSpPr>
        <p:spPr bwMode="auto">
          <a:xfrm>
            <a:off x="9578648" y="3752773"/>
            <a:ext cx="13701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Пляжная обувь </a:t>
            </a:r>
          </a:p>
        </p:txBody>
      </p:sp>
      <p:sp>
        <p:nvSpPr>
          <p:cNvPr id="75" name="Text Box 11"/>
          <p:cNvSpPr txBox="1">
            <a:spLocks noChangeArrowheads="1"/>
          </p:cNvSpPr>
          <p:nvPr/>
        </p:nvSpPr>
        <p:spPr bwMode="auto">
          <a:xfrm>
            <a:off x="10815570" y="3729425"/>
            <a:ext cx="12061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Сабо</a:t>
            </a:r>
            <a:endParaRPr lang="ru-RU" altLang="zh-CN" sz="12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7290431" y="3732213"/>
            <a:ext cx="1303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Яркость, открытый носок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37" y="2958417"/>
            <a:ext cx="1080000" cy="1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78" y="4378033"/>
            <a:ext cx="1080000" cy="93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97" y="1554080"/>
            <a:ext cx="1080000" cy="99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400" y="5055748"/>
            <a:ext cx="1080000" cy="12507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005" y="5277297"/>
            <a:ext cx="1080000" cy="807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997" y="4525859"/>
            <a:ext cx="1440000" cy="1440000"/>
          </a:xfrm>
          <a:prstGeom prst="rect">
            <a:avLst/>
          </a:prstGeom>
        </p:spPr>
      </p:pic>
      <p:pic>
        <p:nvPicPr>
          <p:cNvPr id="41" name="Picture 18" descr="Sam Edelman 'Malik' Sandal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165226" y="2418417"/>
            <a:ext cx="1080000" cy="1108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Picture 19" descr="S206_A2120_D_WEB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10953633" y="1829564"/>
            <a:ext cx="900000" cy="1680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Picture 20" descr="prdm_cl43114-004-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8487077" y="2418417"/>
            <a:ext cx="1080000" cy="10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028" y="2101997"/>
            <a:ext cx="1080000" cy="1384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" name="Text Box 11"/>
          <p:cNvSpPr txBox="1">
            <a:spLocks noChangeArrowheads="1"/>
          </p:cNvSpPr>
          <p:nvPr/>
        </p:nvSpPr>
        <p:spPr bwMode="auto">
          <a:xfrm>
            <a:off x="8489427" y="3776121"/>
            <a:ext cx="12061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Мюли</a:t>
            </a:r>
            <a:endParaRPr lang="ru-RU" altLang="zh-CN" sz="12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23703" y="2406223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7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558" y="267848"/>
            <a:ext cx="8083686" cy="286627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Helvetica" pitchFamily="2" charset="0"/>
              </a:rPr>
              <a:t>Деловой </a:t>
            </a:r>
            <a:r>
              <a:rPr lang="ru-RU" sz="2400" dirty="0">
                <a:latin typeface="Helvetica" pitchFamily="2" charset="0"/>
              </a:rPr>
              <a:t>стиль. Украшения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1910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090125" y="1576711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 smtClean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Металлы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" name="矩形 323"/>
          <p:cNvSpPr/>
          <p:nvPr/>
        </p:nvSpPr>
        <p:spPr>
          <a:xfrm>
            <a:off x="2091516" y="2054403"/>
            <a:ext cx="36458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Золото, серебро, позолоченные украшения, сплавы металлов</a:t>
            </a:r>
          </a:p>
        </p:txBody>
      </p:sp>
      <p:cxnSp>
        <p:nvCxnSpPr>
          <p:cNvPr id="8" name="直接连接符 324"/>
          <p:cNvCxnSpPr/>
          <p:nvPr/>
        </p:nvCxnSpPr>
        <p:spPr>
          <a:xfrm>
            <a:off x="2051349" y="2019950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2090125" y="2946994"/>
            <a:ext cx="27446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 smtClean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Камни </a:t>
            </a:r>
            <a:endParaRPr lang="ru-RU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  <a:p>
            <a:pPr algn="just" eaLnBrk="1" hangingPunct="1"/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0" name="矩形 323"/>
          <p:cNvSpPr/>
          <p:nvPr/>
        </p:nvSpPr>
        <p:spPr>
          <a:xfrm>
            <a:off x="2091516" y="3424686"/>
            <a:ext cx="39279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Драгоценные, полудрагоценные (яшма, нефрит, топаз, малахит, коралл, оникс и т.д.) не более 1 см. в диаметре</a:t>
            </a:r>
          </a:p>
        </p:txBody>
      </p:sp>
      <p:cxnSp>
        <p:nvCxnSpPr>
          <p:cNvPr id="11" name="直接连接符 324"/>
          <p:cNvCxnSpPr/>
          <p:nvPr/>
        </p:nvCxnSpPr>
        <p:spPr>
          <a:xfrm>
            <a:off x="2051349" y="3411259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2090125" y="4417027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 smtClean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Форма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3" name="矩形 323"/>
          <p:cNvSpPr/>
          <p:nvPr/>
        </p:nvSpPr>
        <p:spPr>
          <a:xfrm>
            <a:off x="2091516" y="4894719"/>
            <a:ext cx="36458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Классическая,  лаконичная</a:t>
            </a:r>
          </a:p>
        </p:txBody>
      </p:sp>
      <p:cxnSp>
        <p:nvCxnSpPr>
          <p:cNvPr id="14" name="直接连接符 324"/>
          <p:cNvCxnSpPr/>
          <p:nvPr/>
        </p:nvCxnSpPr>
        <p:spPr>
          <a:xfrm>
            <a:off x="2051349" y="4860266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324"/>
          <p:cNvCxnSpPr/>
          <p:nvPr/>
        </p:nvCxnSpPr>
        <p:spPr>
          <a:xfrm flipH="1" flipV="1">
            <a:off x="6087025" y="754090"/>
            <a:ext cx="17798" cy="555146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 Box 11"/>
          <p:cNvSpPr txBox="1">
            <a:spLocks noChangeArrowheads="1"/>
          </p:cNvSpPr>
          <p:nvPr/>
        </p:nvSpPr>
        <p:spPr bwMode="auto">
          <a:xfrm>
            <a:off x="8250905" y="1007098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 </a:t>
            </a:r>
            <a:r>
              <a:rPr lang="ru-RU" altLang="zh-CN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рекомендовано!</a:t>
            </a:r>
            <a:endParaRPr lang="ru-RU" altLang="zh-CN" dirty="0">
              <a:solidFill>
                <a:srgbClr val="C00000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3" name="Text Box 11"/>
          <p:cNvSpPr txBox="1">
            <a:spLocks noChangeArrowheads="1"/>
          </p:cNvSpPr>
          <p:nvPr/>
        </p:nvSpPr>
        <p:spPr bwMode="auto">
          <a:xfrm>
            <a:off x="6426346" y="3214532"/>
            <a:ext cx="11113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Большое количество украшений</a:t>
            </a:r>
          </a:p>
        </p:txBody>
      </p:sp>
      <p:sp>
        <p:nvSpPr>
          <p:cNvPr id="74" name="Text Box 11"/>
          <p:cNvSpPr txBox="1">
            <a:spLocks noChangeArrowheads="1"/>
          </p:cNvSpPr>
          <p:nvPr/>
        </p:nvSpPr>
        <p:spPr bwMode="auto">
          <a:xfrm>
            <a:off x="9318021" y="3214532"/>
            <a:ext cx="1026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Звенящие </a:t>
            </a:r>
            <a: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браслеты</a:t>
            </a:r>
            <a:endParaRPr lang="ru-RU" altLang="zh-CN" sz="12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5" name="Text Box 11"/>
          <p:cNvSpPr txBox="1">
            <a:spLocks noChangeArrowheads="1"/>
          </p:cNvSpPr>
          <p:nvPr/>
        </p:nvSpPr>
        <p:spPr bwMode="auto">
          <a:xfrm>
            <a:off x="10371319" y="3220085"/>
            <a:ext cx="16451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Объемные </a:t>
            </a:r>
            <a: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серьги</a:t>
            </a:r>
            <a:endParaRPr lang="ru-RU" altLang="zh-CN" sz="12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6" name="Text Box 11"/>
          <p:cNvSpPr txBox="1">
            <a:spLocks noChangeArrowheads="1"/>
          </p:cNvSpPr>
          <p:nvPr/>
        </p:nvSpPr>
        <p:spPr bwMode="auto">
          <a:xfrm>
            <a:off x="8102357" y="3838385"/>
            <a:ext cx="19407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«Дешевая» бижутерия</a:t>
            </a: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7847064" y="3220086"/>
            <a:ext cx="14436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Крупный камень</a:t>
            </a:r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294413" y="5865598"/>
            <a:ext cx="54656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/>
            <a:r>
              <a:rPr lang="ru-RU" altLang="zh-CN" sz="1400" dirty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Украшение должно быть </a:t>
            </a:r>
            <a:r>
              <a:rPr lang="ru-RU" altLang="zh-CN" sz="1400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скромным, не </a:t>
            </a:r>
            <a:r>
              <a:rPr lang="ru-RU" altLang="zh-CN" sz="1400" dirty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привлекающим излишнего </a:t>
            </a:r>
            <a:r>
              <a:rPr lang="ru-RU" altLang="zh-CN" sz="1400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внимания</a:t>
            </a:r>
            <a:endParaRPr lang="ru-RU" altLang="zh-CN" sz="1400" dirty="0">
              <a:solidFill>
                <a:srgbClr val="C00000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pic>
        <p:nvPicPr>
          <p:cNvPr id="33" name="Picture 27" descr="ms27476-005-1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72055" y="1654957"/>
            <a:ext cx="1260000" cy="161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4" name="Object 29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142176144"/>
              </p:ext>
            </p:extLst>
          </p:nvPr>
        </p:nvGraphicFramePr>
        <p:xfrm>
          <a:off x="10588468" y="1759485"/>
          <a:ext cx="1260000" cy="13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Фотография Photo Editor" r:id="rId9" imgW="2933333" imgH="3048426" progId="MSPhotoEd.3">
                  <p:embed/>
                </p:oleObj>
              </mc:Choice>
              <mc:Fallback>
                <p:oleObj name="Фотография Photo Editor" r:id="rId9" imgW="2933333" imgH="3048426" progId="MSPhotoEd.3">
                  <p:embed/>
                  <p:pic>
                    <p:nvPicPr>
                      <p:cNvPr id="5123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8468" y="1759485"/>
                        <a:ext cx="1260000" cy="130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" name="Picture 36" descr="prdm_am29404-017-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70602" y="4138016"/>
            <a:ext cx="1260000" cy="119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9"/>
          <p:cNvPicPr>
            <a:picLocks noChangeAspect="1" noChangeArrowheads="1"/>
          </p:cNvPicPr>
          <p:nvPr/>
        </p:nvPicPr>
        <p:blipFill>
          <a:blip r:embed="rId12"/>
          <a:srcRect l="11067" t="27560" r="38737" b="33073"/>
          <a:stretch>
            <a:fillRect/>
          </a:stretch>
        </p:blipFill>
        <p:spPr bwMode="auto">
          <a:xfrm>
            <a:off x="7900246" y="5464535"/>
            <a:ext cx="1260000" cy="7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0"/>
          <p:cNvPicPr>
            <a:picLocks noChangeAspect="1" noChangeArrowheads="1"/>
          </p:cNvPicPr>
          <p:nvPr/>
        </p:nvPicPr>
        <p:blipFill>
          <a:blip r:embed="rId13"/>
          <a:srcRect l="15538" t="38933" r="35243" b="35970"/>
          <a:stretch>
            <a:fillRect/>
          </a:stretch>
        </p:blipFill>
        <p:spPr bwMode="auto">
          <a:xfrm>
            <a:off x="7877410" y="4399678"/>
            <a:ext cx="1260000" cy="856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055" y="4283838"/>
            <a:ext cx="1260000" cy="945000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101" y="5305119"/>
            <a:ext cx="1260000" cy="1260000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254" y="1776181"/>
            <a:ext cx="1440000" cy="1290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Picture 21" descr="prdm_vs41154-004-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28894" y="1922558"/>
            <a:ext cx="1080000" cy="107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117" y="1838410"/>
            <a:ext cx="1260000" cy="112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309254" y="5696399"/>
            <a:ext cx="1260000" cy="78479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03952" y="2031603"/>
            <a:ext cx="140097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8802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558" y="267848"/>
            <a:ext cx="8083686" cy="286627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Helvetica" pitchFamily="2" charset="0"/>
              </a:rPr>
              <a:t>Деловой </a:t>
            </a:r>
            <a:r>
              <a:rPr lang="ru-RU" sz="2400" dirty="0">
                <a:latin typeface="Helvetica" pitchFamily="2" charset="0"/>
              </a:rPr>
              <a:t>стиль. </a:t>
            </a:r>
            <a:r>
              <a:rPr lang="ru-RU" sz="2400" dirty="0" smtClean="0">
                <a:latin typeface="Helvetica" pitchFamily="2" charset="0"/>
              </a:rPr>
              <a:t>Прическа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1910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994219" y="1787588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Деловые прически:</a:t>
            </a:r>
          </a:p>
        </p:txBody>
      </p:sp>
      <p:sp>
        <p:nvSpPr>
          <p:cNvPr id="7" name="矩形 323"/>
          <p:cNvSpPr/>
          <p:nvPr/>
        </p:nvSpPr>
        <p:spPr>
          <a:xfrm>
            <a:off x="1995610" y="2265280"/>
            <a:ext cx="387742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Короткие, средней длины до плеч,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длинные волосы, убранные в пучок, хвост, ракушку и т.д.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Прическа должна быть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аккуратной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Волосы должны быть чистыми и опрятными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Хорошая прическа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может изменить образ!</a:t>
            </a:r>
          </a:p>
        </p:txBody>
      </p:sp>
      <p:cxnSp>
        <p:nvCxnSpPr>
          <p:cNvPr id="8" name="直接连接符 324"/>
          <p:cNvCxnSpPr/>
          <p:nvPr/>
        </p:nvCxnSpPr>
        <p:spPr>
          <a:xfrm>
            <a:off x="1955443" y="2230827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324"/>
          <p:cNvCxnSpPr/>
          <p:nvPr/>
        </p:nvCxnSpPr>
        <p:spPr>
          <a:xfrm flipV="1">
            <a:off x="6092367" y="771525"/>
            <a:ext cx="3633" cy="5553319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 Box 11"/>
          <p:cNvSpPr txBox="1">
            <a:spLocks noChangeArrowheads="1"/>
          </p:cNvSpPr>
          <p:nvPr/>
        </p:nvSpPr>
        <p:spPr bwMode="auto">
          <a:xfrm>
            <a:off x="8218502" y="999554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 </a:t>
            </a:r>
            <a:r>
              <a:rPr lang="ru-RU" altLang="zh-CN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рекомендовано!</a:t>
            </a:r>
            <a:endParaRPr lang="ru-RU" altLang="zh-CN" dirty="0">
              <a:solidFill>
                <a:srgbClr val="C00000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3" name="Text Box 11"/>
          <p:cNvSpPr txBox="1">
            <a:spLocks noChangeArrowheads="1"/>
          </p:cNvSpPr>
          <p:nvPr/>
        </p:nvSpPr>
        <p:spPr bwMode="auto">
          <a:xfrm>
            <a:off x="6233603" y="3918608"/>
            <a:ext cx="17195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Длинные, распущенные волосы</a:t>
            </a:r>
          </a:p>
        </p:txBody>
      </p:sp>
      <p:sp>
        <p:nvSpPr>
          <p:cNvPr id="74" name="Text Box 11"/>
          <p:cNvSpPr txBox="1">
            <a:spLocks noChangeArrowheads="1"/>
          </p:cNvSpPr>
          <p:nvPr/>
        </p:nvSpPr>
        <p:spPr bwMode="auto">
          <a:xfrm>
            <a:off x="10262226" y="3918608"/>
            <a:ext cx="1524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Нефиксированная форма </a:t>
            </a:r>
          </a:p>
        </p:txBody>
      </p:sp>
      <p:sp>
        <p:nvSpPr>
          <p:cNvPr id="75" name="Text Box 11"/>
          <p:cNvSpPr txBox="1">
            <a:spLocks noChangeArrowheads="1"/>
          </p:cNvSpPr>
          <p:nvPr/>
        </p:nvSpPr>
        <p:spPr bwMode="auto">
          <a:xfrm>
            <a:off x="7431027" y="6103455"/>
            <a:ext cx="1274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Разноцветный оттенок</a:t>
            </a: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8529632" y="3940752"/>
            <a:ext cx="11185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Креативная стрижка</a:t>
            </a: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45" y="1112002"/>
            <a:ext cx="1080000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6" name="Рисунок 6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225" y="4844961"/>
            <a:ext cx="1080000" cy="115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45" y="4521547"/>
            <a:ext cx="929641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959" y="4844961"/>
            <a:ext cx="1080000" cy="1076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90" y="2751863"/>
            <a:ext cx="1080000" cy="1624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9" name="Picture 14" descr="10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9433143" y="4609208"/>
            <a:ext cx="1303262" cy="1411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29" descr="Картинка 35 из 6610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 l="12569" r="9579"/>
          <a:stretch>
            <a:fillRect/>
          </a:stretch>
        </p:blipFill>
        <p:spPr bwMode="auto">
          <a:xfrm>
            <a:off x="10374428" y="2029527"/>
            <a:ext cx="1440000" cy="184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13" descr="rewt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6652760" y="1783977"/>
            <a:ext cx="1076281" cy="2091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15" descr="twe5t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8483926" y="1930871"/>
            <a:ext cx="1302589" cy="1938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092" y="4559382"/>
            <a:ext cx="1440000" cy="1549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0" name="Text Box 11"/>
          <p:cNvSpPr txBox="1">
            <a:spLocks noChangeArrowheads="1"/>
          </p:cNvSpPr>
          <p:nvPr/>
        </p:nvSpPr>
        <p:spPr bwMode="auto">
          <a:xfrm>
            <a:off x="9318670" y="6103455"/>
            <a:ext cx="13829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Большое количество лака</a:t>
            </a:r>
          </a:p>
        </p:txBody>
      </p:sp>
    </p:spTree>
    <p:extLst>
      <p:ext uri="{BB962C8B-B14F-4D97-AF65-F5344CB8AC3E}">
        <p14:creationId xmlns:p14="http://schemas.microsoft.com/office/powerpoint/2010/main" val="311687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558" y="267848"/>
            <a:ext cx="8083686" cy="286627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Helvetica" pitchFamily="2" charset="0"/>
              </a:rPr>
              <a:t>Деловой </a:t>
            </a:r>
            <a:r>
              <a:rPr lang="ru-RU" sz="2400" dirty="0">
                <a:latin typeface="Helvetica" pitchFamily="2" charset="0"/>
              </a:rPr>
              <a:t>стиль. Маникюр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1910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988241" y="1552573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 smtClean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Маникюр:</a:t>
            </a:r>
            <a:endParaRPr lang="ru-RU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" name="矩形 323"/>
          <p:cNvSpPr/>
          <p:nvPr/>
        </p:nvSpPr>
        <p:spPr>
          <a:xfrm>
            <a:off x="1893565" y="2011468"/>
            <a:ext cx="392023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Классическая длина ногтя –</a:t>
            </a:r>
            <a:b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</a:b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не более 3-5 мм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Форма – округлая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Оптимальный вариант -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ухоженные ногти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Оптимальные цвета лака светлые и телесные: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оттенки пыльной розы, кофе </a:t>
            </a:r>
            <a:b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</a:b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с молоком, слоновая кость, </a:t>
            </a:r>
            <a:b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</a:b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все бежевые тона</a:t>
            </a:r>
          </a:p>
        </p:txBody>
      </p:sp>
      <p:cxnSp>
        <p:nvCxnSpPr>
          <p:cNvPr id="8" name="直接连接符 324"/>
          <p:cNvCxnSpPr/>
          <p:nvPr/>
        </p:nvCxnSpPr>
        <p:spPr>
          <a:xfrm>
            <a:off x="1825558" y="1930232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324"/>
          <p:cNvCxnSpPr/>
          <p:nvPr/>
        </p:nvCxnSpPr>
        <p:spPr>
          <a:xfrm flipV="1">
            <a:off x="6095171" y="790986"/>
            <a:ext cx="6299" cy="5457717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 Box 11"/>
          <p:cNvSpPr txBox="1">
            <a:spLocks noChangeArrowheads="1"/>
          </p:cNvSpPr>
          <p:nvPr/>
        </p:nvSpPr>
        <p:spPr bwMode="auto">
          <a:xfrm>
            <a:off x="8281662" y="980680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 </a:t>
            </a:r>
            <a:r>
              <a:rPr lang="ru-RU" altLang="zh-CN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рекомендовано!</a:t>
            </a:r>
            <a:endParaRPr lang="ru-RU" altLang="zh-CN" dirty="0">
              <a:solidFill>
                <a:srgbClr val="C00000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3" name="Text Box 11"/>
          <p:cNvSpPr txBox="1">
            <a:spLocks noChangeArrowheads="1"/>
          </p:cNvSpPr>
          <p:nvPr/>
        </p:nvSpPr>
        <p:spPr bwMode="auto">
          <a:xfrm>
            <a:off x="6332428" y="3574593"/>
            <a:ext cx="15771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Агрессивный</a:t>
            </a:r>
            <a:b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</a:br>
            <a:r>
              <a:rPr lang="en-US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Nail art</a:t>
            </a:r>
          </a:p>
        </p:txBody>
      </p:sp>
      <p:sp>
        <p:nvSpPr>
          <p:cNvPr id="74" name="Text Box 11"/>
          <p:cNvSpPr txBox="1">
            <a:spLocks noChangeArrowheads="1"/>
          </p:cNvSpPr>
          <p:nvPr/>
        </p:nvSpPr>
        <p:spPr bwMode="auto">
          <a:xfrm>
            <a:off x="10239332" y="3574593"/>
            <a:ext cx="13985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Длинные острые ногти</a:t>
            </a:r>
          </a:p>
        </p:txBody>
      </p:sp>
      <p:sp>
        <p:nvSpPr>
          <p:cNvPr id="75" name="Text Box 11"/>
          <p:cNvSpPr txBox="1">
            <a:spLocks noChangeArrowheads="1"/>
          </p:cNvSpPr>
          <p:nvPr/>
        </p:nvSpPr>
        <p:spPr bwMode="auto">
          <a:xfrm>
            <a:off x="6637170" y="5670938"/>
            <a:ext cx="10671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Поп-арт</a:t>
            </a: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8021471" y="3561440"/>
            <a:ext cx="200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Маникюр</a:t>
            </a:r>
            <a:b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</a:br>
            <a: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со стразами </a:t>
            </a:r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и рисунком </a:t>
            </a:r>
          </a:p>
        </p:txBody>
      </p:sp>
      <p:sp>
        <p:nvSpPr>
          <p:cNvPr id="80" name="Text Box 11"/>
          <p:cNvSpPr txBox="1">
            <a:spLocks noChangeArrowheads="1"/>
          </p:cNvSpPr>
          <p:nvPr/>
        </p:nvSpPr>
        <p:spPr bwMode="auto">
          <a:xfrm>
            <a:off x="8428836" y="5670316"/>
            <a:ext cx="12684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 err="1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Бабл</a:t>
            </a:r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-маникюр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79" y="3213237"/>
            <a:ext cx="1260000" cy="73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79" y="4135245"/>
            <a:ext cx="1260000" cy="848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03"/>
          <a:stretch/>
        </p:blipFill>
        <p:spPr>
          <a:xfrm>
            <a:off x="192879" y="1557758"/>
            <a:ext cx="1260000" cy="14684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592" y="5083798"/>
            <a:ext cx="1260000" cy="1164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413" y="5102547"/>
            <a:ext cx="1260000" cy="12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66" y="5102547"/>
            <a:ext cx="1260000" cy="934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Picture 12" descr="theme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0"/>
          <a:srcRect t="6892" b="9467"/>
          <a:stretch>
            <a:fillRect/>
          </a:stretch>
        </p:blipFill>
        <p:spPr bwMode="auto">
          <a:xfrm>
            <a:off x="6581018" y="1746229"/>
            <a:ext cx="1080000" cy="1649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132" y="4306172"/>
            <a:ext cx="1260000" cy="126000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085" y="4457676"/>
            <a:ext cx="1440000" cy="1102499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468" y="2032506"/>
            <a:ext cx="1620000" cy="1317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637" y="2130907"/>
            <a:ext cx="1620000" cy="1144123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637" y="4489958"/>
            <a:ext cx="1620000" cy="1005245"/>
          </a:xfrm>
          <a:prstGeom prst="rect">
            <a:avLst/>
          </a:prstGeom>
        </p:spPr>
      </p:pic>
      <p:sp>
        <p:nvSpPr>
          <p:cNvPr id="37" name="Text Box 11"/>
          <p:cNvSpPr txBox="1">
            <a:spLocks noChangeArrowheads="1"/>
          </p:cNvSpPr>
          <p:nvPr/>
        </p:nvSpPr>
        <p:spPr bwMode="auto">
          <a:xfrm>
            <a:off x="10239332" y="5656803"/>
            <a:ext cx="13787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 ухоженность</a:t>
            </a:r>
          </a:p>
        </p:txBody>
      </p:sp>
    </p:spTree>
    <p:extLst>
      <p:ext uri="{BB962C8B-B14F-4D97-AF65-F5344CB8AC3E}">
        <p14:creationId xmlns:p14="http://schemas.microsoft.com/office/powerpoint/2010/main" val="189300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558" y="267848"/>
            <a:ext cx="8083686" cy="286627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Helvetica" pitchFamily="2" charset="0"/>
              </a:rPr>
              <a:t>Деловой </a:t>
            </a:r>
            <a:r>
              <a:rPr lang="ru-RU" sz="2400" dirty="0">
                <a:latin typeface="Helvetica" pitchFamily="2" charset="0"/>
              </a:rPr>
              <a:t>стиль. Рекомендации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1910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矩形 323"/>
          <p:cNvSpPr/>
          <p:nvPr/>
        </p:nvSpPr>
        <p:spPr>
          <a:xfrm>
            <a:off x="6513459" y="1298347"/>
            <a:ext cx="461174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Деловой стиль для женщин можно и даже нужно дополнить аккуратными аксессуарами: красивым шелковым платком на шее, золотой или серебряной цепочкой, кольцом, небольшими браслетами, красивыми часами или ниткой жемчуга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Брюки являются неотъемлемой частью делового стиля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Узкая юбка-карандаш удачно впишется в деловой стиль одежды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Красивый ремешок разбавит строгость образа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В летний период можно носить костюмы белого цвета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Шарм образу могут добавить блузы из немного блестящих тканей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Разбавить строгость образа можно при помощи оригинального кроя блузы или пиджака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349" y="4164097"/>
            <a:ext cx="18000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923" y="1914393"/>
            <a:ext cx="18000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01" y="4164097"/>
            <a:ext cx="18000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29" y="1914393"/>
            <a:ext cx="18000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926" y="1583002"/>
            <a:ext cx="1800000" cy="185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7" name="直接连接符 324"/>
          <p:cNvCxnSpPr/>
          <p:nvPr/>
        </p:nvCxnSpPr>
        <p:spPr>
          <a:xfrm flipH="1" flipV="1">
            <a:off x="6310771" y="930786"/>
            <a:ext cx="35596" cy="5567214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60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84" y="2365043"/>
            <a:ext cx="1800000" cy="2490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558" y="267848"/>
            <a:ext cx="8083686" cy="286627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Helvetica" pitchFamily="2" charset="0"/>
              </a:rPr>
              <a:t>Деловой </a:t>
            </a:r>
            <a:r>
              <a:rPr lang="ru-RU" sz="2400" dirty="0">
                <a:latin typeface="Helvetica" pitchFamily="2" charset="0"/>
              </a:rPr>
              <a:t>стиль. </a:t>
            </a:r>
            <a:r>
              <a:rPr lang="ru-RU" sz="2400" dirty="0" smtClean="0">
                <a:latin typeface="Helvetica" pitchFamily="2" charset="0"/>
              </a:rPr>
              <a:t>Костюм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1910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092832" y="1614952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Цвет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" name="矩形 323"/>
          <p:cNvSpPr/>
          <p:nvPr/>
        </p:nvSpPr>
        <p:spPr>
          <a:xfrm>
            <a:off x="2094223" y="2092644"/>
            <a:ext cx="36458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Черный, серый, синий, коричневый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Летом можно носить костюмы светлых тонов </a:t>
            </a:r>
          </a:p>
        </p:txBody>
      </p:sp>
      <p:cxnSp>
        <p:nvCxnSpPr>
          <p:cNvPr id="8" name="直接连接符 324"/>
          <p:cNvCxnSpPr/>
          <p:nvPr/>
        </p:nvCxnSpPr>
        <p:spPr>
          <a:xfrm>
            <a:off x="2054056" y="2058191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2092831" y="2734028"/>
            <a:ext cx="27446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Рисунок </a:t>
            </a:r>
          </a:p>
          <a:p>
            <a:pPr algn="just" eaLnBrk="1" hangingPunct="1"/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0" name="矩形 323"/>
          <p:cNvSpPr/>
          <p:nvPr/>
        </p:nvSpPr>
        <p:spPr>
          <a:xfrm>
            <a:off x="2094222" y="3211720"/>
            <a:ext cx="36458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Однотонный, «елочкой»,  </a:t>
            </a:r>
            <a:b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</a:b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в тонкую полоску или приглушенную клетку </a:t>
            </a:r>
          </a:p>
        </p:txBody>
      </p:sp>
      <p:cxnSp>
        <p:nvCxnSpPr>
          <p:cNvPr id="11" name="直接连接符 324"/>
          <p:cNvCxnSpPr/>
          <p:nvPr/>
        </p:nvCxnSpPr>
        <p:spPr>
          <a:xfrm>
            <a:off x="2054055" y="3198293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2092831" y="4096946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Ткань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3" name="矩形 323"/>
          <p:cNvSpPr/>
          <p:nvPr/>
        </p:nvSpPr>
        <p:spPr>
          <a:xfrm>
            <a:off x="2094222" y="4574638"/>
            <a:ext cx="36458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Немнущаяся, хорошо держащая форму, предпочтительна натуральная, например, шерсть или смесь полиэстера и </a:t>
            </a:r>
            <a:r>
              <a:rPr lang="ru-RU" altLang="zh-CN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шерсти.</a:t>
            </a: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cxnSp>
        <p:nvCxnSpPr>
          <p:cNvPr id="14" name="直接连接符 324"/>
          <p:cNvCxnSpPr/>
          <p:nvPr/>
        </p:nvCxnSpPr>
        <p:spPr>
          <a:xfrm>
            <a:off x="2054055" y="4540185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115480" y="5523928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Крой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6" name="矩形 323"/>
          <p:cNvSpPr/>
          <p:nvPr/>
        </p:nvSpPr>
        <p:spPr>
          <a:xfrm>
            <a:off x="2116871" y="6001620"/>
            <a:ext cx="36458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Классический, по </a:t>
            </a:r>
            <a:r>
              <a:rPr lang="ru-RU" altLang="zh-CN" sz="1400" dirty="0" smtClean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размеру. </a:t>
            </a:r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  <a:sym typeface="+mn-lt"/>
            </a:endParaRPr>
          </a:p>
        </p:txBody>
      </p:sp>
      <p:cxnSp>
        <p:nvCxnSpPr>
          <p:cNvPr id="17" name="直接连接符 324"/>
          <p:cNvCxnSpPr/>
          <p:nvPr/>
        </p:nvCxnSpPr>
        <p:spPr>
          <a:xfrm>
            <a:off x="2115480" y="5925829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324"/>
          <p:cNvCxnSpPr/>
          <p:nvPr/>
        </p:nvCxnSpPr>
        <p:spPr>
          <a:xfrm flipV="1">
            <a:off x="6092367" y="794657"/>
            <a:ext cx="3633" cy="5530187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 Box 11"/>
          <p:cNvSpPr txBox="1">
            <a:spLocks noChangeArrowheads="1"/>
          </p:cNvSpPr>
          <p:nvPr/>
        </p:nvSpPr>
        <p:spPr bwMode="auto">
          <a:xfrm>
            <a:off x="8201534" y="990706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 </a:t>
            </a:r>
            <a:r>
              <a:rPr lang="ru-RU" altLang="zh-CN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рекомендовано!</a:t>
            </a:r>
            <a:endParaRPr lang="ru-RU" altLang="zh-CN" dirty="0">
              <a:solidFill>
                <a:srgbClr val="C00000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3" name="Text Box 11"/>
          <p:cNvSpPr txBox="1">
            <a:spLocks noChangeArrowheads="1"/>
          </p:cNvSpPr>
          <p:nvPr/>
        </p:nvSpPr>
        <p:spPr bwMode="auto">
          <a:xfrm>
            <a:off x="10731642" y="5154151"/>
            <a:ext cx="13787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Яркий и крупный рисунок</a:t>
            </a:r>
          </a:p>
        </p:txBody>
      </p:sp>
      <p:sp>
        <p:nvSpPr>
          <p:cNvPr id="74" name="Text Box 11"/>
          <p:cNvSpPr txBox="1">
            <a:spLocks noChangeArrowheads="1"/>
          </p:cNvSpPr>
          <p:nvPr/>
        </p:nvSpPr>
        <p:spPr bwMode="auto">
          <a:xfrm>
            <a:off x="8614135" y="5154151"/>
            <a:ext cx="9635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Костюм</a:t>
            </a:r>
            <a:b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</a:br>
            <a: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с </a:t>
            </a:r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шортами</a:t>
            </a:r>
          </a:p>
        </p:txBody>
      </p:sp>
      <p:sp>
        <p:nvSpPr>
          <p:cNvPr id="75" name="Text Box 11"/>
          <p:cNvSpPr txBox="1">
            <a:spLocks noChangeArrowheads="1"/>
          </p:cNvSpPr>
          <p:nvPr/>
        </p:nvSpPr>
        <p:spPr bwMode="auto">
          <a:xfrm>
            <a:off x="9667109" y="5176584"/>
            <a:ext cx="10645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Спортивный стиль</a:t>
            </a:r>
          </a:p>
        </p:txBody>
      </p:sp>
      <p:sp>
        <p:nvSpPr>
          <p:cNvPr id="76" name="Text Box 11"/>
          <p:cNvSpPr txBox="1">
            <a:spLocks noChangeArrowheads="1"/>
          </p:cNvSpPr>
          <p:nvPr/>
        </p:nvSpPr>
        <p:spPr bwMode="auto">
          <a:xfrm>
            <a:off x="7458567" y="5154151"/>
            <a:ext cx="11477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Брюки укороченного кроя</a:t>
            </a: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6260142" y="5176584"/>
            <a:ext cx="11984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Броский цвет </a:t>
            </a:r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60090" y="684209"/>
            <a:ext cx="551418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sz="14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Положительный </a:t>
            </a:r>
            <a:r>
              <a:rPr lang="ru-RU" altLang="zh-CN" sz="14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имидж делового </a:t>
            </a:r>
            <a:r>
              <a:rPr lang="ru-RU" altLang="zh-CN" sz="14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мужчины – </a:t>
            </a:r>
          </a:p>
          <a:p>
            <a:pPr algn="just" eaLnBrk="1" hangingPunct="1"/>
            <a:r>
              <a:rPr lang="ru-RU" altLang="zh-CN" sz="14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его внешний вид </a:t>
            </a:r>
            <a:r>
              <a:rPr lang="ru-RU" altLang="zh-CN" sz="14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(</a:t>
            </a:r>
            <a:r>
              <a:rPr lang="ru-RU" altLang="zh-CN" sz="14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прическа, одежда, </a:t>
            </a:r>
            <a:r>
              <a:rPr lang="ru-RU" altLang="zh-CN" sz="14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аксессуары)</a:t>
            </a:r>
          </a:p>
          <a:p>
            <a:pPr algn="just" eaLnBrk="1" hangingPunct="1"/>
            <a:endParaRPr lang="ru-RU" altLang="zh-CN" sz="14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  <a:p>
            <a:pPr algn="just" eaLnBrk="1" hangingPunct="1"/>
            <a:r>
              <a:rPr lang="ru-RU" altLang="zh-CN" sz="14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И </a:t>
            </a:r>
            <a:r>
              <a:rPr lang="ru-RU" altLang="zh-CN" sz="14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этот стиль </a:t>
            </a:r>
            <a:r>
              <a:rPr lang="ru-RU" altLang="zh-CN" sz="14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предполагает классический </a:t>
            </a:r>
            <a:r>
              <a:rPr lang="ru-RU" altLang="zh-CN" sz="14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мужской костюм 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6" r="21297"/>
          <a:stretch/>
        </p:blipFill>
        <p:spPr>
          <a:xfrm>
            <a:off x="6377620" y="1964205"/>
            <a:ext cx="1108088" cy="2955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78"/>
          <a:stretch/>
        </p:blipFill>
        <p:spPr>
          <a:xfrm>
            <a:off x="10752818" y="2303506"/>
            <a:ext cx="1200824" cy="2429319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6" r="15470"/>
          <a:stretch/>
        </p:blipFill>
        <p:spPr>
          <a:xfrm>
            <a:off x="9715500" y="2372804"/>
            <a:ext cx="990600" cy="22968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/>
          <a:srcRect l="27482" r="23996"/>
          <a:stretch/>
        </p:blipFill>
        <p:spPr>
          <a:xfrm>
            <a:off x="8555891" y="1984284"/>
            <a:ext cx="1080000" cy="283981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8"/>
          <a:srcRect l="28836" r="29504"/>
          <a:stretch/>
        </p:blipFill>
        <p:spPr>
          <a:xfrm>
            <a:off x="7548937" y="1984284"/>
            <a:ext cx="962467" cy="294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0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558" y="267848"/>
            <a:ext cx="8083686" cy="286627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Helvetica" pitchFamily="2" charset="0"/>
              </a:rPr>
              <a:t>Деловой </a:t>
            </a:r>
            <a:r>
              <a:rPr lang="ru-RU" sz="2400" dirty="0">
                <a:latin typeface="Helvetica" pitchFamily="2" charset="0"/>
              </a:rPr>
              <a:t>стиль. </a:t>
            </a:r>
            <a:r>
              <a:rPr lang="ru-RU" sz="2400" dirty="0" smtClean="0">
                <a:latin typeface="Helvetica" pitchFamily="2" charset="0"/>
              </a:rPr>
              <a:t>Рубашка</a:t>
            </a:r>
            <a:endParaRPr lang="ru-RU" sz="2400" dirty="0">
              <a:latin typeface="Helvetica" pitchFamily="2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1910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249525" y="1537445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Цвет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" name="矩形 323"/>
          <p:cNvSpPr/>
          <p:nvPr/>
        </p:nvSpPr>
        <p:spPr>
          <a:xfrm>
            <a:off x="2231485" y="2063588"/>
            <a:ext cx="36458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Должна быть светлее костюма и галстука. Белого или голубого цветов, пастельных, бледно-розовых тонов </a:t>
            </a:r>
          </a:p>
        </p:txBody>
      </p:sp>
      <p:cxnSp>
        <p:nvCxnSpPr>
          <p:cNvPr id="8" name="直接连接符 324"/>
          <p:cNvCxnSpPr/>
          <p:nvPr/>
        </p:nvCxnSpPr>
        <p:spPr>
          <a:xfrm>
            <a:off x="2231484" y="1957292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2261330" y="2941040"/>
            <a:ext cx="27446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Рисунок </a:t>
            </a:r>
          </a:p>
          <a:p>
            <a:pPr algn="just" eaLnBrk="1" hangingPunct="1"/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0" name="矩形 323"/>
          <p:cNvSpPr/>
          <p:nvPr/>
        </p:nvSpPr>
        <p:spPr>
          <a:xfrm>
            <a:off x="2250994" y="3459359"/>
            <a:ext cx="36458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Приемлема тонкая красная или синяя полоска </a:t>
            </a:r>
          </a:p>
        </p:txBody>
      </p:sp>
      <p:cxnSp>
        <p:nvCxnSpPr>
          <p:cNvPr id="11" name="直接连接符 324"/>
          <p:cNvCxnSpPr/>
          <p:nvPr/>
        </p:nvCxnSpPr>
        <p:spPr>
          <a:xfrm>
            <a:off x="2231484" y="3293609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2249525" y="4125019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Ткань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3" name="矩形 323"/>
          <p:cNvSpPr/>
          <p:nvPr/>
        </p:nvSpPr>
        <p:spPr>
          <a:xfrm>
            <a:off x="2262891" y="4625729"/>
            <a:ext cx="36458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Высококачественная, натуральная</a:t>
            </a:r>
          </a:p>
        </p:txBody>
      </p:sp>
      <p:cxnSp>
        <p:nvCxnSpPr>
          <p:cNvPr id="14" name="直接连接符 324"/>
          <p:cNvCxnSpPr/>
          <p:nvPr/>
        </p:nvCxnSpPr>
        <p:spPr>
          <a:xfrm>
            <a:off x="2261330" y="4520695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324"/>
          <p:cNvCxnSpPr/>
          <p:nvPr/>
        </p:nvCxnSpPr>
        <p:spPr>
          <a:xfrm flipV="1">
            <a:off x="6092367" y="809625"/>
            <a:ext cx="3633" cy="5515219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 Box 11"/>
          <p:cNvSpPr txBox="1">
            <a:spLocks noChangeArrowheads="1"/>
          </p:cNvSpPr>
          <p:nvPr/>
        </p:nvSpPr>
        <p:spPr bwMode="auto">
          <a:xfrm>
            <a:off x="8251290" y="1012006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 </a:t>
            </a:r>
            <a:r>
              <a:rPr lang="ru-RU" altLang="zh-CN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рекомендовано!</a:t>
            </a:r>
            <a:endParaRPr lang="ru-RU" altLang="zh-CN" dirty="0">
              <a:solidFill>
                <a:srgbClr val="C00000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3" name="Text Box 11"/>
          <p:cNvSpPr txBox="1">
            <a:spLocks noChangeArrowheads="1"/>
          </p:cNvSpPr>
          <p:nvPr/>
        </p:nvSpPr>
        <p:spPr bwMode="auto">
          <a:xfrm>
            <a:off x="6795703" y="3944006"/>
            <a:ext cx="1170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Облегающие</a:t>
            </a:r>
          </a:p>
        </p:txBody>
      </p:sp>
      <p:sp>
        <p:nvSpPr>
          <p:cNvPr id="74" name="Text Box 11"/>
          <p:cNvSpPr txBox="1">
            <a:spLocks noChangeArrowheads="1"/>
          </p:cNvSpPr>
          <p:nvPr/>
        </p:nvSpPr>
        <p:spPr bwMode="auto">
          <a:xfrm>
            <a:off x="8701291" y="3960821"/>
            <a:ext cx="11362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Яркие цвета</a:t>
            </a:r>
          </a:p>
        </p:txBody>
      </p:sp>
      <p:sp>
        <p:nvSpPr>
          <p:cNvPr id="75" name="Text Box 11"/>
          <p:cNvSpPr txBox="1">
            <a:spLocks noChangeArrowheads="1"/>
          </p:cNvSpPr>
          <p:nvPr/>
        </p:nvSpPr>
        <p:spPr bwMode="auto">
          <a:xfrm>
            <a:off x="10613388" y="3957553"/>
            <a:ext cx="11512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Трикотажные изделия</a:t>
            </a:r>
          </a:p>
        </p:txBody>
      </p:sp>
      <p:sp>
        <p:nvSpPr>
          <p:cNvPr id="76" name="Text Box 11"/>
          <p:cNvSpPr txBox="1">
            <a:spLocks noChangeArrowheads="1"/>
          </p:cNvSpPr>
          <p:nvPr/>
        </p:nvSpPr>
        <p:spPr bwMode="auto">
          <a:xfrm>
            <a:off x="9893631" y="6197729"/>
            <a:ext cx="900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Футболки</a:t>
            </a: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7751940" y="4855988"/>
            <a:ext cx="900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0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Ткань с блеском, юбка выше колена, больше на ладонь</a:t>
            </a:r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249280" y="5813009"/>
            <a:ext cx="52113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sz="1400" dirty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Рубашки с коротким </a:t>
            </a:r>
            <a:r>
              <a:rPr lang="ru-RU" altLang="zh-CN" sz="1400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рукавом, как </a:t>
            </a:r>
            <a:r>
              <a:rPr lang="ru-RU" altLang="zh-CN" sz="1400" dirty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правило, </a:t>
            </a:r>
            <a:r>
              <a:rPr lang="ru-RU" altLang="zh-CN" sz="1400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неприемлемы</a:t>
            </a:r>
          </a:p>
          <a:p>
            <a:pPr algn="just" eaLnBrk="1" hangingPunct="1"/>
            <a:endParaRPr lang="ru-RU" altLang="zh-CN" sz="1400" dirty="0">
              <a:solidFill>
                <a:srgbClr val="C00000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77" y="2081667"/>
            <a:ext cx="18000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041" y="1868858"/>
            <a:ext cx="1440000" cy="2052458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703" y="1891148"/>
            <a:ext cx="1440000" cy="1856492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631" y="4711605"/>
            <a:ext cx="1440000" cy="136301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639" y="4520695"/>
            <a:ext cx="1440000" cy="1594058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023" y="1941948"/>
            <a:ext cx="1440000" cy="1972782"/>
          </a:xfrm>
          <a:prstGeom prst="rect">
            <a:avLst/>
          </a:prstGeom>
        </p:spPr>
      </p:pic>
      <p:sp>
        <p:nvSpPr>
          <p:cNvPr id="37" name="Text Box 11"/>
          <p:cNvSpPr txBox="1">
            <a:spLocks noChangeArrowheads="1"/>
          </p:cNvSpPr>
          <p:nvPr/>
        </p:nvSpPr>
        <p:spPr bwMode="auto">
          <a:xfrm>
            <a:off x="7801291" y="6206944"/>
            <a:ext cx="900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Пляжные</a:t>
            </a:r>
          </a:p>
        </p:txBody>
      </p:sp>
    </p:spTree>
    <p:extLst>
      <p:ext uri="{BB962C8B-B14F-4D97-AF65-F5344CB8AC3E}">
        <p14:creationId xmlns:p14="http://schemas.microsoft.com/office/powerpoint/2010/main" val="216917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558" y="267848"/>
            <a:ext cx="8083686" cy="286627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Helvetica" pitchFamily="2" charset="0"/>
              </a:rPr>
              <a:t>Деловой </a:t>
            </a:r>
            <a:r>
              <a:rPr lang="ru-RU" sz="2400" dirty="0">
                <a:latin typeface="Helvetica" pitchFamily="2" charset="0"/>
              </a:rPr>
              <a:t>стиль. Аксессуары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078C6D5-B61B-67BC-C16C-CA9E644A6229}"/>
              </a:ext>
            </a:extLst>
          </p:cNvPr>
          <p:cNvCxnSpPr/>
          <p:nvPr/>
        </p:nvCxnSpPr>
        <p:spPr>
          <a:xfrm>
            <a:off x="1910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858816" y="993785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Галстук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" name="矩形 323"/>
          <p:cNvSpPr/>
          <p:nvPr/>
        </p:nvSpPr>
        <p:spPr>
          <a:xfrm>
            <a:off x="1837557" y="1456099"/>
            <a:ext cx="364589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Выбирается одного цвета с костюмом, но светлее или темнее его по тону, либо костюм и галстук должны быть контрастны. Лучше всего смотрятся шелковые галстуки</a:t>
            </a:r>
          </a:p>
        </p:txBody>
      </p:sp>
      <p:cxnSp>
        <p:nvCxnSpPr>
          <p:cNvPr id="8" name="直接连接符 324"/>
          <p:cNvCxnSpPr/>
          <p:nvPr/>
        </p:nvCxnSpPr>
        <p:spPr>
          <a:xfrm>
            <a:off x="1774741" y="1390813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858816" y="2619176"/>
            <a:ext cx="27446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Ремень </a:t>
            </a:r>
          </a:p>
          <a:p>
            <a:pPr algn="just" eaLnBrk="1" hangingPunct="1"/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0" name="矩形 323"/>
          <p:cNvSpPr/>
          <p:nvPr/>
        </p:nvSpPr>
        <p:spPr>
          <a:xfrm>
            <a:off x="1820351" y="3046275"/>
            <a:ext cx="36458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Обязателен, длина ремня соответствует обхвату талии, ремень должен быть в тон обуви. Подтяжки с деловым костюмом не рекомендуются</a:t>
            </a:r>
          </a:p>
        </p:txBody>
      </p:sp>
      <p:cxnSp>
        <p:nvCxnSpPr>
          <p:cNvPr id="11" name="直接连接符 324"/>
          <p:cNvCxnSpPr/>
          <p:nvPr/>
        </p:nvCxnSpPr>
        <p:spPr>
          <a:xfrm>
            <a:off x="1774740" y="3011822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836167" y="3966916"/>
            <a:ext cx="27446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 smtClean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Обувь, носки</a:t>
            </a:r>
            <a:endParaRPr lang="ru-RU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  <a:p>
            <a:pPr algn="just" eaLnBrk="1" hangingPunct="1"/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3" name="矩形 323"/>
          <p:cNvSpPr/>
          <p:nvPr/>
        </p:nvSpPr>
        <p:spPr>
          <a:xfrm>
            <a:off x="1837558" y="4444608"/>
            <a:ext cx="364589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На тонкой подошве со шнурками или на пряжке, однотонные, без броских элементов, должна сочетаться с цветом костюма. Носки однотонные и  закрывают икры ног </a:t>
            </a:r>
          </a:p>
        </p:txBody>
      </p:sp>
      <p:cxnSp>
        <p:nvCxnSpPr>
          <p:cNvPr id="14" name="直接连接符 324"/>
          <p:cNvCxnSpPr/>
          <p:nvPr/>
        </p:nvCxnSpPr>
        <p:spPr>
          <a:xfrm>
            <a:off x="1797391" y="4410155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1820351" y="5607808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Портфель</a:t>
            </a:r>
            <a:endParaRPr lang="en-US" altLang="zh-CN" dirty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6" name="矩形 323"/>
          <p:cNvSpPr/>
          <p:nvPr/>
        </p:nvSpPr>
        <p:spPr>
          <a:xfrm>
            <a:off x="1836167" y="6028191"/>
            <a:ext cx="36458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Черный или темно-коричневый</a:t>
            </a:r>
            <a:b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</a:br>
            <a:r>
              <a:rPr lang="ru-RU" altLang="zh-CN" sz="1400" dirty="0">
                <a:latin typeface="Helvetica" panose="020B0604020202020204" pitchFamily="34" charset="0"/>
                <a:cs typeface="Helvetica" panose="020B0604020202020204" pitchFamily="34" charset="0"/>
                <a:sym typeface="+mn-lt"/>
              </a:rPr>
              <a:t>простой формы, лаконичного дизайна</a:t>
            </a:r>
          </a:p>
        </p:txBody>
      </p:sp>
      <p:cxnSp>
        <p:nvCxnSpPr>
          <p:cNvPr id="17" name="直接连接符 324"/>
          <p:cNvCxnSpPr/>
          <p:nvPr/>
        </p:nvCxnSpPr>
        <p:spPr>
          <a:xfrm>
            <a:off x="1788942" y="5969769"/>
            <a:ext cx="370870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324"/>
          <p:cNvCxnSpPr/>
          <p:nvPr/>
        </p:nvCxnSpPr>
        <p:spPr>
          <a:xfrm flipH="1" flipV="1">
            <a:off x="6086475" y="771525"/>
            <a:ext cx="5892" cy="5553319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 Box 11"/>
          <p:cNvSpPr txBox="1">
            <a:spLocks noChangeArrowheads="1"/>
          </p:cNvSpPr>
          <p:nvPr/>
        </p:nvSpPr>
        <p:spPr bwMode="auto">
          <a:xfrm>
            <a:off x="8211763" y="980506"/>
            <a:ext cx="2744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ru-RU" altLang="zh-CN" dirty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 </a:t>
            </a:r>
            <a:r>
              <a:rPr lang="ru-RU" altLang="zh-CN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рекомендовано!</a:t>
            </a:r>
            <a:endParaRPr lang="ru-RU" altLang="zh-CN" dirty="0">
              <a:solidFill>
                <a:srgbClr val="C00000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3" name="Text Box 11"/>
          <p:cNvSpPr txBox="1">
            <a:spLocks noChangeArrowheads="1"/>
          </p:cNvSpPr>
          <p:nvPr/>
        </p:nvSpPr>
        <p:spPr bwMode="auto">
          <a:xfrm>
            <a:off x="8246619" y="6510849"/>
            <a:ext cx="19061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Неформальный стиль</a:t>
            </a:r>
            <a:endParaRPr lang="ru-RU" altLang="zh-CN" sz="12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74" name="Text Box 11"/>
          <p:cNvSpPr txBox="1">
            <a:spLocks noChangeArrowheads="1"/>
          </p:cNvSpPr>
          <p:nvPr/>
        </p:nvSpPr>
        <p:spPr bwMode="auto">
          <a:xfrm>
            <a:off x="7652330" y="3928395"/>
            <a:ext cx="16027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Изделия</a:t>
            </a:r>
            <a:b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</a:br>
            <a:r>
              <a:rPr lang="ru-RU" altLang="zh-CN" sz="12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из </a:t>
            </a:r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джинсовой ткани</a:t>
            </a:r>
          </a:p>
        </p:txBody>
      </p:sp>
      <p:sp>
        <p:nvSpPr>
          <p:cNvPr id="75" name="Text Box 11"/>
          <p:cNvSpPr txBox="1">
            <a:spLocks noChangeArrowheads="1"/>
          </p:cNvSpPr>
          <p:nvPr/>
        </p:nvSpPr>
        <p:spPr bwMode="auto">
          <a:xfrm>
            <a:off x="10492443" y="3953452"/>
            <a:ext cx="16290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Полуофициальный стиль</a:t>
            </a:r>
          </a:p>
        </p:txBody>
      </p:sp>
      <p:sp>
        <p:nvSpPr>
          <p:cNvPr id="76" name="Text Box 11"/>
          <p:cNvSpPr txBox="1">
            <a:spLocks noChangeArrowheads="1"/>
          </p:cNvSpPr>
          <p:nvPr/>
        </p:nvSpPr>
        <p:spPr bwMode="auto">
          <a:xfrm>
            <a:off x="9427095" y="3955394"/>
            <a:ext cx="10921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Неопрятная </a:t>
            </a:r>
          </a:p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стрижка</a:t>
            </a:r>
          </a:p>
        </p:txBody>
      </p:sp>
      <p:sp>
        <p:nvSpPr>
          <p:cNvPr id="77" name="Text Box 11"/>
          <p:cNvSpPr txBox="1">
            <a:spLocks noChangeArrowheads="1"/>
          </p:cNvSpPr>
          <p:nvPr/>
        </p:nvSpPr>
        <p:spPr bwMode="auto">
          <a:xfrm>
            <a:off x="6167581" y="3939647"/>
            <a:ext cx="14847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ru-RU" altLang="zh-CN" sz="12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Галстук-бабочка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18" y="2360028"/>
            <a:ext cx="1440000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42" y="5410710"/>
            <a:ext cx="1440000" cy="11181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8" y="1189595"/>
            <a:ext cx="1440000" cy="10979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57" y="4046491"/>
            <a:ext cx="1440000" cy="9158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905" y="4637558"/>
            <a:ext cx="1440000" cy="1873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943" y="2066163"/>
            <a:ext cx="1440000" cy="1782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05" r="8057"/>
          <a:stretch/>
        </p:blipFill>
        <p:spPr>
          <a:xfrm>
            <a:off x="10809662" y="1747744"/>
            <a:ext cx="1080000" cy="2153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943" y="2175189"/>
            <a:ext cx="1440000" cy="1683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662" y="4390060"/>
            <a:ext cx="1440000" cy="2161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259" y="1717294"/>
            <a:ext cx="1440000" cy="2159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461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_vhfe_w3Ui5ko_SyuaVv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.X_ZOtMk2AE_dTTmV8W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fTgM_gcPE6Yq04KV9ONx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m1oMKONGUOqgagpPexcE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dtULDNZ0UysiK4gMSh1L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iyCn1KjUCEkXeaeTd2s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Uenp.SoUK1XjTN39iqh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4kt5o9oj0.HQkVLystye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b_ccXRflUyTv9gO7OSa5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KzO4QslzEOobohcn10vg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8I4_j1c5Umwq_H78hdVJ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.jRSS7CkmLePzUwvvTe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H2_tQ8Cw0C08uFebVkBC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pxsDIT.YkKs4kx2Q3vD4A"/>
</p:tagLst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4E9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Words>916</Words>
  <Application>Microsoft Office PowerPoint</Application>
  <PresentationFormat>Произвольный</PresentationFormat>
  <Paragraphs>210</Paragraphs>
  <Slides>13</Slides>
  <Notes>13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Фотография Photo Editor</vt:lpstr>
      <vt:lpstr>Презентация PowerPoint</vt:lpstr>
      <vt:lpstr>ИМИДЖ</vt:lpstr>
      <vt:lpstr>Деловой стиль. Костюм</vt:lpstr>
      <vt:lpstr>Деловой стиль. Костюм</vt:lpstr>
      <vt:lpstr>Деловой стиль. Блуза</vt:lpstr>
      <vt:lpstr>Деловой стиль. Обувь</vt:lpstr>
      <vt:lpstr>Деловой стиль. Украшения</vt:lpstr>
      <vt:lpstr>Деловой стиль. Прическа</vt:lpstr>
      <vt:lpstr>Деловой стиль. Маникюр</vt:lpstr>
      <vt:lpstr>Деловой стиль. Рекомендации</vt:lpstr>
      <vt:lpstr>Деловой стиль. Костюм</vt:lpstr>
      <vt:lpstr>Деловой стиль. Рубашка</vt:lpstr>
      <vt:lpstr>Деловой стиль. Аксессуары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Васильева Любовь Николаевна</cp:lastModifiedBy>
  <cp:revision>61</cp:revision>
  <dcterms:created xsi:type="dcterms:W3CDTF">2022-11-08T20:23:20Z</dcterms:created>
  <dcterms:modified xsi:type="dcterms:W3CDTF">2022-11-14T06:05:50Z</dcterms:modified>
</cp:coreProperties>
</file>